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9" r:id="rId1"/>
  </p:sldMasterIdLst>
  <p:notesMasterIdLst>
    <p:notesMasterId r:id="rId74"/>
  </p:notesMasterIdLst>
  <p:handoutMasterIdLst>
    <p:handoutMasterId r:id="rId75"/>
  </p:handoutMasterIdLst>
  <p:sldIdLst>
    <p:sldId id="282" r:id="rId2"/>
    <p:sldId id="295" r:id="rId3"/>
    <p:sldId id="296" r:id="rId4"/>
    <p:sldId id="285" r:id="rId5"/>
    <p:sldId id="293"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6" r:id="rId24"/>
    <p:sldId id="275" r:id="rId25"/>
    <p:sldId id="277" r:id="rId26"/>
    <p:sldId id="278" r:id="rId27"/>
    <p:sldId id="279" r:id="rId28"/>
    <p:sldId id="280" r:id="rId29"/>
    <p:sldId id="281" r:id="rId30"/>
    <p:sldId id="306" r:id="rId31"/>
    <p:sldId id="283" r:id="rId32"/>
    <p:sldId id="284" r:id="rId33"/>
    <p:sldId id="307" r:id="rId34"/>
    <p:sldId id="286" r:id="rId35"/>
    <p:sldId id="287" r:id="rId36"/>
    <p:sldId id="288" r:id="rId37"/>
    <p:sldId id="289" r:id="rId38"/>
    <p:sldId id="290" r:id="rId39"/>
    <p:sldId id="291" r:id="rId40"/>
    <p:sldId id="308" r:id="rId41"/>
    <p:sldId id="309" r:id="rId42"/>
    <p:sldId id="294" r:id="rId43"/>
    <p:sldId id="310" r:id="rId44"/>
    <p:sldId id="311" r:id="rId45"/>
    <p:sldId id="312" r:id="rId46"/>
    <p:sldId id="313" r:id="rId47"/>
    <p:sldId id="314" r:id="rId48"/>
    <p:sldId id="315" r:id="rId49"/>
    <p:sldId id="316" r:id="rId50"/>
    <p:sldId id="317" r:id="rId51"/>
    <p:sldId id="318" r:id="rId52"/>
    <p:sldId id="319" r:id="rId53"/>
    <p:sldId id="320" r:id="rId54"/>
    <p:sldId id="321" r:id="rId55"/>
    <p:sldId id="322" r:id="rId56"/>
    <p:sldId id="323" r:id="rId57"/>
    <p:sldId id="324" r:id="rId58"/>
    <p:sldId id="325" r:id="rId59"/>
    <p:sldId id="326" r:id="rId60"/>
    <p:sldId id="327" r:id="rId61"/>
    <p:sldId id="328" r:id="rId62"/>
    <p:sldId id="329" r:id="rId63"/>
    <p:sldId id="330" r:id="rId64"/>
    <p:sldId id="297" r:id="rId65"/>
    <p:sldId id="298" r:id="rId66"/>
    <p:sldId id="299" r:id="rId67"/>
    <p:sldId id="300" r:id="rId68"/>
    <p:sldId id="301" r:id="rId69"/>
    <p:sldId id="302" r:id="rId70"/>
    <p:sldId id="303" r:id="rId71"/>
    <p:sldId id="304" r:id="rId72"/>
    <p:sldId id="292" r:id="rId73"/>
  </p:sldIdLst>
  <p:sldSz cx="9144000" cy="6858000" type="screen4x3"/>
  <p:notesSz cx="9601200" cy="7315200"/>
  <p:defaultTextStyle>
    <a:defPPr>
      <a:defRPr lang="el-GR"/>
    </a:defPPr>
    <a:lvl1pPr algn="l" rtl="0" eaLnBrk="0" fontAlgn="base" hangingPunct="0">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521415D9-36F7-43E2-AB2F-B90AF26B5E84}">
      <p14:sectionLst xmlns:p14="http://schemas.microsoft.com/office/powerpoint/2010/main">
        <p14:section name="默认节" id="{1C2AE2F9-635C-459F-8A53-4ECE274B677F}">
          <p14:sldIdLst>
            <p14:sldId id="282"/>
            <p14:sldId id="295"/>
            <p14:sldId id="296"/>
            <p14:sldId id="285"/>
            <p14:sldId id="293"/>
            <p14:sldId id="258"/>
            <p14:sldId id="259"/>
            <p14:sldId id="260"/>
            <p14:sldId id="261"/>
            <p14:sldId id="262"/>
            <p14:sldId id="263"/>
            <p14:sldId id="264"/>
            <p14:sldId id="265"/>
            <p14:sldId id="266"/>
            <p14:sldId id="267"/>
            <p14:sldId id="268"/>
            <p14:sldId id="269"/>
            <p14:sldId id="270"/>
            <p14:sldId id="271"/>
            <p14:sldId id="272"/>
            <p14:sldId id="273"/>
            <p14:sldId id="274"/>
            <p14:sldId id="276"/>
            <p14:sldId id="275"/>
            <p14:sldId id="277"/>
            <p14:sldId id="278"/>
            <p14:sldId id="279"/>
            <p14:sldId id="280"/>
            <p14:sldId id="281"/>
            <p14:sldId id="306"/>
            <p14:sldId id="283"/>
            <p14:sldId id="284"/>
            <p14:sldId id="307"/>
            <p14:sldId id="286"/>
            <p14:sldId id="287"/>
            <p14:sldId id="288"/>
            <p14:sldId id="289"/>
            <p14:sldId id="290"/>
            <p14:sldId id="291"/>
            <p14:sldId id="308"/>
            <p14:sldId id="309"/>
            <p14:sldId id="294"/>
            <p14:sldId id="310"/>
            <p14:sldId id="311"/>
            <p14:sldId id="312"/>
            <p14:sldId id="313"/>
            <p14:sldId id="314"/>
            <p14:sldId id="315"/>
            <p14:sldId id="316"/>
            <p14:sldId id="317"/>
            <p14:sldId id="318"/>
            <p14:sldId id="319"/>
            <p14:sldId id="320"/>
            <p14:sldId id="321"/>
            <p14:sldId id="322"/>
            <p14:sldId id="323"/>
            <p14:sldId id="324"/>
            <p14:sldId id="325"/>
            <p14:sldId id="326"/>
            <p14:sldId id="327"/>
            <p14:sldId id="328"/>
            <p14:sldId id="329"/>
            <p14:sldId id="330"/>
            <p14:sldId id="297"/>
            <p14:sldId id="298"/>
            <p14:sldId id="299"/>
            <p14:sldId id="300"/>
            <p14:sldId id="301"/>
            <p14:sldId id="302"/>
            <p14:sldId id="303"/>
            <p14:sldId id="304"/>
            <p14:sldId id="292"/>
          </p14:sldIdLst>
        </p14:section>
      </p14:sectionLst>
    </p:ext>
    <p:ext uri="{EFAFB233-063F-42B5-8137-9DF3F51BA10A}">
      <p15:sldGuideLst xmlns:p15="http://schemas.microsoft.com/office/powerpoint/2012/main">
        <p15:guide id="1" orient="horz" pos="2296">
          <p15:clr>
            <a:srgbClr val="A4A3A4"/>
          </p15:clr>
        </p15:guide>
        <p15:guide id="2" pos="4377">
          <p15:clr>
            <a:srgbClr val="A4A3A4"/>
          </p15:clr>
        </p15:guide>
      </p15:sldGuideLst>
    </p:ext>
    <p:ext uri="{2D200454-40CA-4A62-9FC3-DE9A4176ACB9}">
      <p15:notesGuideLst xmlns:p15="http://schemas.microsoft.com/office/powerpoint/2012/main">
        <p15:guide id="1" orient="horz" pos="2304">
          <p15:clr>
            <a:srgbClr val="A4A3A4"/>
          </p15:clr>
        </p15:guide>
        <p15:guide id="2" pos="302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4" hiddenSlides="1" frameSlides="1"/>
  <p:clrMru>
    <a:srgbClr val="000000"/>
    <a:srgbClr val="3366FF"/>
    <a:srgbClr val="FF0000"/>
    <a:srgbClr val="0000CC"/>
    <a:srgbClr val="E1F4FF"/>
    <a:srgbClr val="5F5F5F"/>
    <a:srgbClr val="00FF99"/>
    <a:srgbClr val="DDDDD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502" autoAdjust="0"/>
  </p:normalViewPr>
  <p:slideViewPr>
    <p:cSldViewPr>
      <p:cViewPr varScale="1">
        <p:scale>
          <a:sx n="62" d="100"/>
          <a:sy n="62" d="100"/>
        </p:scale>
        <p:origin x="1402" y="67"/>
      </p:cViewPr>
      <p:guideLst>
        <p:guide orient="horz" pos="2296"/>
        <p:guide pos="4377"/>
      </p:guideLst>
    </p:cSldViewPr>
  </p:slideViewPr>
  <p:notesTextViewPr>
    <p:cViewPr>
      <p:scale>
        <a:sx n="100" d="100"/>
        <a:sy n="100" d="100"/>
      </p:scale>
      <p:origin x="0" y="0"/>
    </p:cViewPr>
  </p:notesTextViewPr>
  <p:sorterViewPr>
    <p:cViewPr>
      <p:scale>
        <a:sx n="100" d="100"/>
        <a:sy n="100" d="100"/>
      </p:scale>
      <p:origin x="0" y="12720"/>
    </p:cViewPr>
  </p:sorterViewPr>
  <p:notesViewPr>
    <p:cSldViewPr>
      <p:cViewPr varScale="1">
        <p:scale>
          <a:sx n="58" d="100"/>
          <a:sy n="58" d="100"/>
        </p:scale>
        <p:origin x="-852" y="-96"/>
      </p:cViewPr>
      <p:guideLst>
        <p:guide orient="horz" pos="2304"/>
        <p:guide pos="3024"/>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notesMaster" Target="notesMasters/notesMaster1.xml"/><Relationship Id="rId79"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0338" name="Rectangle 2"/>
          <p:cNvSpPr>
            <a:spLocks noGrp="1" noChangeArrowheads="1"/>
          </p:cNvSpPr>
          <p:nvPr>
            <p:ph type="hdr" sz="quarter"/>
          </p:nvPr>
        </p:nvSpPr>
        <p:spPr bwMode="auto">
          <a:xfrm>
            <a:off x="0" y="0"/>
            <a:ext cx="4160838" cy="36512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200"/>
            </a:lvl1pPr>
          </a:lstStyle>
          <a:p>
            <a:pPr>
              <a:defRPr/>
            </a:pPr>
            <a:endParaRPr lang="en-US" altLang="zh-CN"/>
          </a:p>
        </p:txBody>
      </p:sp>
      <p:sp>
        <p:nvSpPr>
          <p:cNvPr id="270339" name="Rectangle 3"/>
          <p:cNvSpPr>
            <a:spLocks noGrp="1" noChangeArrowheads="1"/>
          </p:cNvSpPr>
          <p:nvPr>
            <p:ph type="dt" sz="quarter" idx="1"/>
          </p:nvPr>
        </p:nvSpPr>
        <p:spPr bwMode="auto">
          <a:xfrm>
            <a:off x="5438775" y="0"/>
            <a:ext cx="4160838" cy="36512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200"/>
            </a:lvl1pPr>
          </a:lstStyle>
          <a:p>
            <a:pPr>
              <a:defRPr/>
            </a:pPr>
            <a:endParaRPr lang="en-US" altLang="zh-CN"/>
          </a:p>
        </p:txBody>
      </p:sp>
      <p:sp>
        <p:nvSpPr>
          <p:cNvPr id="270340" name="Rectangle 4"/>
          <p:cNvSpPr>
            <a:spLocks noGrp="1" noChangeArrowheads="1"/>
          </p:cNvSpPr>
          <p:nvPr>
            <p:ph type="ftr" sz="quarter" idx="2"/>
          </p:nvPr>
        </p:nvSpPr>
        <p:spPr bwMode="auto">
          <a:xfrm>
            <a:off x="0" y="6948488"/>
            <a:ext cx="4160838" cy="365125"/>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1" hangingPunct="1">
              <a:defRPr sz="1200"/>
            </a:lvl1pPr>
          </a:lstStyle>
          <a:p>
            <a:pPr>
              <a:defRPr/>
            </a:pPr>
            <a:endParaRPr lang="en-US" altLang="zh-CN"/>
          </a:p>
        </p:txBody>
      </p:sp>
      <p:sp>
        <p:nvSpPr>
          <p:cNvPr id="270341" name="Rectangle 5"/>
          <p:cNvSpPr>
            <a:spLocks noGrp="1" noChangeArrowheads="1"/>
          </p:cNvSpPr>
          <p:nvPr>
            <p:ph type="sldNum" sz="quarter" idx="3"/>
          </p:nvPr>
        </p:nvSpPr>
        <p:spPr bwMode="auto">
          <a:xfrm>
            <a:off x="5438775" y="6948488"/>
            <a:ext cx="4160838" cy="365125"/>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1200"/>
            </a:lvl1pPr>
          </a:lstStyle>
          <a:p>
            <a:pPr>
              <a:defRPr/>
            </a:pPr>
            <a:fld id="{96111585-4667-41EE-BD41-118EF412ED44}" type="slidenum">
              <a:rPr lang="en-US" altLang="zh-CN"/>
              <a:pPr>
                <a:defRPr/>
              </a:pPr>
              <a:t>‹#›</a:t>
            </a:fld>
            <a:endParaRPr lang="en-US" altLang="zh-CN"/>
          </a:p>
        </p:txBody>
      </p:sp>
    </p:spTree>
    <p:extLst>
      <p:ext uri="{BB962C8B-B14F-4D97-AF65-F5344CB8AC3E}">
        <p14:creationId xmlns:p14="http://schemas.microsoft.com/office/powerpoint/2010/main" val="4009841747"/>
      </p:ext>
    </p:extLst>
  </p:cSld>
  <p:clrMap bg1="lt1" tx1="dk1" bg2="lt2" tx2="dk2" accent1="accent1" accent2="accent2" accent3="accent3" accent4="accent4" accent5="accent5" accent6="accent6" hlink="hlink" folHlink="folHlink"/>
</p:handoutMaster>
</file>

<file path=ppt/media/image1.png>
</file>

<file path=ppt/media/image10.tmp>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tmp>
</file>

<file path=ppt/media/image23.png>
</file>

<file path=ppt/media/image24.tmp>
</file>

<file path=ppt/media/image25.tmp>
</file>

<file path=ppt/media/image26.png>
</file>

<file path=ppt/media/image27.tmp>
</file>

<file path=ppt/media/image28.tmp>
</file>

<file path=ppt/media/image29.tmp>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9938" name="Rectangle 2"/>
          <p:cNvSpPr>
            <a:spLocks noGrp="1" noChangeArrowheads="1"/>
          </p:cNvSpPr>
          <p:nvPr>
            <p:ph type="hdr" sz="quarter"/>
          </p:nvPr>
        </p:nvSpPr>
        <p:spPr bwMode="auto">
          <a:xfrm>
            <a:off x="0" y="0"/>
            <a:ext cx="4160838" cy="365125"/>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defTabSz="966788" eaLnBrk="1" hangingPunct="1">
              <a:defRPr sz="1300"/>
            </a:lvl1pPr>
          </a:lstStyle>
          <a:p>
            <a:pPr>
              <a:defRPr/>
            </a:pPr>
            <a:endParaRPr lang="en-US" altLang="zh-CN"/>
          </a:p>
        </p:txBody>
      </p:sp>
      <p:sp>
        <p:nvSpPr>
          <p:cNvPr id="39939" name="Rectangle 3"/>
          <p:cNvSpPr>
            <a:spLocks noGrp="1" noChangeArrowheads="1"/>
          </p:cNvSpPr>
          <p:nvPr>
            <p:ph type="dt" idx="1"/>
          </p:nvPr>
        </p:nvSpPr>
        <p:spPr bwMode="auto">
          <a:xfrm>
            <a:off x="5438775" y="0"/>
            <a:ext cx="4160838" cy="365125"/>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defTabSz="966788" eaLnBrk="1" hangingPunct="1">
              <a:defRPr sz="1300"/>
            </a:lvl1pPr>
          </a:lstStyle>
          <a:p>
            <a:pPr>
              <a:defRPr/>
            </a:pPr>
            <a:endParaRPr lang="en-US" altLang="zh-CN"/>
          </a:p>
        </p:txBody>
      </p:sp>
      <p:sp>
        <p:nvSpPr>
          <p:cNvPr id="2052" name="Rectangle 4"/>
          <p:cNvSpPr>
            <a:spLocks noGrp="1" noRot="1" noChangeAspect="1" noChangeArrowheads="1" noTextEdit="1"/>
          </p:cNvSpPr>
          <p:nvPr>
            <p:ph type="sldImg" idx="2"/>
          </p:nvPr>
        </p:nvSpPr>
        <p:spPr bwMode="auto">
          <a:xfrm>
            <a:off x="2971800" y="549275"/>
            <a:ext cx="3657600" cy="27432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9941" name="Rectangle 5"/>
          <p:cNvSpPr>
            <a:spLocks noGrp="1" noChangeArrowheads="1"/>
          </p:cNvSpPr>
          <p:nvPr>
            <p:ph type="body" sz="quarter" idx="3"/>
          </p:nvPr>
        </p:nvSpPr>
        <p:spPr bwMode="auto">
          <a:xfrm>
            <a:off x="960438" y="3475038"/>
            <a:ext cx="7680325" cy="3290887"/>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p>
            <a:pPr lvl="0"/>
            <a:r>
              <a:rPr lang="el-GR" noProof="0"/>
              <a:t>Click to edit Master text styles</a:t>
            </a:r>
          </a:p>
          <a:p>
            <a:pPr lvl="1"/>
            <a:r>
              <a:rPr lang="el-GR" noProof="0"/>
              <a:t>Second level</a:t>
            </a:r>
          </a:p>
          <a:p>
            <a:pPr lvl="2"/>
            <a:r>
              <a:rPr lang="el-GR" noProof="0"/>
              <a:t>Third level</a:t>
            </a:r>
          </a:p>
          <a:p>
            <a:pPr lvl="3"/>
            <a:r>
              <a:rPr lang="el-GR" noProof="0"/>
              <a:t>Fourth level</a:t>
            </a:r>
          </a:p>
          <a:p>
            <a:pPr lvl="4"/>
            <a:r>
              <a:rPr lang="el-GR" noProof="0"/>
              <a:t>Fifth level</a:t>
            </a:r>
          </a:p>
        </p:txBody>
      </p:sp>
      <p:sp>
        <p:nvSpPr>
          <p:cNvPr id="39942" name="Rectangle 6"/>
          <p:cNvSpPr>
            <a:spLocks noGrp="1" noChangeArrowheads="1"/>
          </p:cNvSpPr>
          <p:nvPr>
            <p:ph type="ftr" sz="quarter" idx="4"/>
          </p:nvPr>
        </p:nvSpPr>
        <p:spPr bwMode="auto">
          <a:xfrm>
            <a:off x="0" y="6948488"/>
            <a:ext cx="4160838" cy="365125"/>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defTabSz="966788" eaLnBrk="1" hangingPunct="1">
              <a:defRPr sz="1300"/>
            </a:lvl1pPr>
          </a:lstStyle>
          <a:p>
            <a:pPr>
              <a:defRPr/>
            </a:pPr>
            <a:endParaRPr lang="en-US" altLang="zh-CN"/>
          </a:p>
        </p:txBody>
      </p:sp>
      <p:sp>
        <p:nvSpPr>
          <p:cNvPr id="39943" name="Rectangle 7"/>
          <p:cNvSpPr>
            <a:spLocks noGrp="1" noChangeArrowheads="1"/>
          </p:cNvSpPr>
          <p:nvPr>
            <p:ph type="sldNum" sz="quarter" idx="5"/>
          </p:nvPr>
        </p:nvSpPr>
        <p:spPr bwMode="auto">
          <a:xfrm>
            <a:off x="5438775" y="6948488"/>
            <a:ext cx="4160838" cy="365125"/>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lgn="r" defTabSz="966788" eaLnBrk="1" hangingPunct="1">
              <a:defRPr sz="1300"/>
            </a:lvl1pPr>
          </a:lstStyle>
          <a:p>
            <a:pPr>
              <a:defRPr/>
            </a:pPr>
            <a:fld id="{9CA4FF63-108E-4331-BE5B-EAEB49858606}" type="slidenum">
              <a:rPr lang="el-GR" altLang="zh-CN"/>
              <a:pPr>
                <a:defRPr/>
              </a:pPr>
              <a:t>‹#›</a:t>
            </a:fld>
            <a:endParaRPr lang="el-GR" altLang="zh-CN"/>
          </a:p>
        </p:txBody>
      </p:sp>
    </p:spTree>
    <p:extLst>
      <p:ext uri="{BB962C8B-B14F-4D97-AF65-F5344CB8AC3E}">
        <p14:creationId xmlns:p14="http://schemas.microsoft.com/office/powerpoint/2010/main" val="152336059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itchFamily="-65" charset="0"/>
        <a:ea typeface="ＭＳ Ｐゴシック" panose="020B0600070205080204" pitchFamily="34" charset="-128"/>
        <a:cs typeface="ＭＳ Ｐゴシック" charset="0"/>
      </a:defRPr>
    </a:lvl1pPr>
    <a:lvl2pPr marL="457200" algn="l" rtl="0" eaLnBrk="0" fontAlgn="base" hangingPunct="0">
      <a:spcBef>
        <a:spcPct val="30000"/>
      </a:spcBef>
      <a:spcAft>
        <a:spcPct val="0"/>
      </a:spcAft>
      <a:defRPr sz="1200" kern="1200">
        <a:solidFill>
          <a:schemeClr val="tx1"/>
        </a:solidFill>
        <a:latin typeface="Arial" pitchFamily="-65" charset="0"/>
        <a:ea typeface="ＭＳ Ｐゴシック" panose="020B0600070205080204" pitchFamily="34" charset="-128"/>
        <a:cs typeface="+mn-cs"/>
      </a:defRPr>
    </a:lvl2pPr>
    <a:lvl3pPr marL="914400" algn="l" rtl="0" eaLnBrk="0" fontAlgn="base" hangingPunct="0">
      <a:spcBef>
        <a:spcPct val="30000"/>
      </a:spcBef>
      <a:spcAft>
        <a:spcPct val="0"/>
      </a:spcAft>
      <a:defRPr sz="1200" kern="1200">
        <a:solidFill>
          <a:schemeClr val="tx1"/>
        </a:solidFill>
        <a:latin typeface="Arial" pitchFamily="-65" charset="0"/>
        <a:ea typeface="ＭＳ Ｐゴシック" panose="020B0600070205080204" pitchFamily="34" charset="-128"/>
        <a:cs typeface="+mn-cs"/>
      </a:defRPr>
    </a:lvl3pPr>
    <a:lvl4pPr marL="1371600" algn="l" rtl="0" eaLnBrk="0" fontAlgn="base" hangingPunct="0">
      <a:spcBef>
        <a:spcPct val="30000"/>
      </a:spcBef>
      <a:spcAft>
        <a:spcPct val="0"/>
      </a:spcAft>
      <a:defRPr sz="1200" kern="1200">
        <a:solidFill>
          <a:schemeClr val="tx1"/>
        </a:solidFill>
        <a:latin typeface="Arial" pitchFamily="-65" charset="0"/>
        <a:ea typeface="ＭＳ Ｐゴシック" panose="020B0600070205080204" pitchFamily="34" charset="-128"/>
        <a:cs typeface="+mn-cs"/>
      </a:defRPr>
    </a:lvl4pPr>
    <a:lvl5pPr marL="1828800" algn="l" rtl="0" eaLnBrk="0" fontAlgn="base" hangingPunct="0">
      <a:spcBef>
        <a:spcPct val="30000"/>
      </a:spcBef>
      <a:spcAft>
        <a:spcPct val="0"/>
      </a:spcAft>
      <a:defRPr sz="1200" kern="1200">
        <a:solidFill>
          <a:schemeClr val="tx1"/>
        </a:solidFill>
        <a:latin typeface="Arial" pitchFamily="-65" charset="0"/>
        <a:ea typeface="ＭＳ Ｐゴシック" panose="020B0600070205080204" pitchFamily="34"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8" Type="http://schemas.openxmlformats.org/officeDocument/2006/relationships/hyperlink" Target="https://en.wikipedia.org/wiki/Education" TargetMode="External"/><Relationship Id="rId3" Type="http://schemas.openxmlformats.org/officeDocument/2006/relationships/hyperlink" Target="https://en.wikipedia.org/wiki/Fact" TargetMode="External"/><Relationship Id="rId7" Type="http://schemas.openxmlformats.org/officeDocument/2006/relationships/hyperlink" Target="https://en.wikipedia.org/wiki/Experience" TargetMode="External"/><Relationship Id="rId2" Type="http://schemas.openxmlformats.org/officeDocument/2006/relationships/slide" Target="../slides/slide2.xml"/><Relationship Id="rId1" Type="http://schemas.openxmlformats.org/officeDocument/2006/relationships/notesMaster" Target="../notesMasters/notesMaster1.xml"/><Relationship Id="rId6" Type="http://schemas.openxmlformats.org/officeDocument/2006/relationships/hyperlink" Target="https://en.wikipedia.org/wiki/Skills" TargetMode="External"/><Relationship Id="rId11" Type="http://schemas.openxmlformats.org/officeDocument/2006/relationships/hyperlink" Target="https://en.wikipedia.org/wiki/Learning" TargetMode="External"/><Relationship Id="rId5" Type="http://schemas.openxmlformats.org/officeDocument/2006/relationships/hyperlink" Target="https://en.wikipedia.org/wiki/Description" TargetMode="External"/><Relationship Id="rId10" Type="http://schemas.openxmlformats.org/officeDocument/2006/relationships/hyperlink" Target="https://en.wikipedia.org/wiki/Discovery_(observation)" TargetMode="External"/><Relationship Id="rId4" Type="http://schemas.openxmlformats.org/officeDocument/2006/relationships/hyperlink" Target="https://en.wikipedia.org/wiki/Information" TargetMode="External"/><Relationship Id="rId9" Type="http://schemas.openxmlformats.org/officeDocument/2006/relationships/hyperlink" Target="https://en.wikipedia.org/wiki/Perception" TargetMode="Externa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defTabSz="966788">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defTabSz="966788">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defTabSz="966788">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defTabSz="966788">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defTabSz="966788"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defTabSz="966788"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defTabSz="966788"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defTabSz="966788"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B0B36B43-15A7-4929-9267-9E887C687C11}" type="slidenum">
              <a:rPr lang="el-GR" altLang="zh-CN" sz="1300" smtClean="0"/>
              <a:pPr>
                <a:spcBef>
                  <a:spcPct val="0"/>
                </a:spcBef>
              </a:pPr>
              <a:t>1</a:t>
            </a:fld>
            <a:endParaRPr lang="el-GR" altLang="zh-CN" sz="1300"/>
          </a:p>
        </p:txBody>
      </p:sp>
      <p:sp>
        <p:nvSpPr>
          <p:cNvPr id="5123" name="Rectangle 2"/>
          <p:cNvSpPr>
            <a:spLocks noGrp="1" noRot="1" noChangeAspect="1" noChangeArrowheads="1" noTextEdit="1"/>
          </p:cNvSpPr>
          <p:nvPr>
            <p:ph type="sldImg"/>
          </p:nvPr>
        </p:nvSpPr>
        <p:spPr>
          <a:ln/>
        </p:spPr>
      </p:sp>
      <p:sp>
        <p:nvSpPr>
          <p:cNvPr id="512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zh-CN">
              <a:latin typeface="Arial" panose="020B0604020202020204" pitchFamily="34" charset="0"/>
            </a:endParaRPr>
          </a:p>
        </p:txBody>
      </p:sp>
    </p:spTree>
    <p:extLst>
      <p:ext uri="{BB962C8B-B14F-4D97-AF65-F5344CB8AC3E}">
        <p14:creationId xmlns:p14="http://schemas.microsoft.com/office/powerpoint/2010/main" val="20214609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err="1"/>
              <a:t>Shopbot</a:t>
            </a:r>
            <a:r>
              <a:rPr lang="en-US" altLang="zh-CN" dirty="0"/>
              <a:t>: </a:t>
            </a:r>
            <a:r>
              <a:rPr lang="zh-CN" altLang="en-US" dirty="0"/>
              <a:t>购物机器 人</a:t>
            </a:r>
          </a:p>
        </p:txBody>
      </p:sp>
      <p:sp>
        <p:nvSpPr>
          <p:cNvPr id="4" name="灯片编号占位符 3"/>
          <p:cNvSpPr>
            <a:spLocks noGrp="1"/>
          </p:cNvSpPr>
          <p:nvPr>
            <p:ph type="sldNum" sz="quarter" idx="10"/>
          </p:nvPr>
        </p:nvSpPr>
        <p:spPr/>
        <p:txBody>
          <a:bodyPr/>
          <a:lstStyle/>
          <a:p>
            <a:fld id="{FAC33C9D-FC2A-4BE4-82B4-0D2E29A9347A}" type="slidenum">
              <a:rPr lang="zh-CN" altLang="en-US" smtClean="0"/>
              <a:t>26</a:t>
            </a:fld>
            <a:endParaRPr lang="zh-CN" altLang="en-US"/>
          </a:p>
        </p:txBody>
      </p:sp>
    </p:spTree>
    <p:extLst>
      <p:ext uri="{BB962C8B-B14F-4D97-AF65-F5344CB8AC3E}">
        <p14:creationId xmlns:p14="http://schemas.microsoft.com/office/powerpoint/2010/main" val="14824898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AC33C9D-FC2A-4BE4-82B4-0D2E29A9347A}" type="slidenum">
              <a:rPr lang="zh-CN" altLang="en-US" smtClean="0"/>
              <a:t>48</a:t>
            </a:fld>
            <a:endParaRPr lang="zh-CN" altLang="en-US"/>
          </a:p>
        </p:txBody>
      </p:sp>
    </p:spTree>
    <p:extLst>
      <p:ext uri="{BB962C8B-B14F-4D97-AF65-F5344CB8AC3E}">
        <p14:creationId xmlns:p14="http://schemas.microsoft.com/office/powerpoint/2010/main" val="105999334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lvl="1"/>
            <a:r>
              <a:rPr lang="en-US" altLang="zh-CN" dirty="0"/>
              <a:t>RDF: JDK, what</a:t>
            </a:r>
            <a:r>
              <a:rPr lang="en-US" altLang="zh-CN" baseline="0" dirty="0"/>
              <a:t> classes we can use, what methods we can invoke; </a:t>
            </a:r>
          </a:p>
          <a:p>
            <a:pPr lvl="1"/>
            <a:r>
              <a:rPr lang="en-US" altLang="zh-CN" dirty="0"/>
              <a:t>RDF Schema: Java language specification,</a:t>
            </a:r>
            <a:r>
              <a:rPr lang="en-US" altLang="zh-CN" baseline="0" dirty="0"/>
              <a:t> how to define a new variable, how to implement a new class (by extending some basic abstract class); </a:t>
            </a:r>
            <a:endParaRPr lang="zh-CN" altLang="en-US" dirty="0"/>
          </a:p>
        </p:txBody>
      </p:sp>
      <p:sp>
        <p:nvSpPr>
          <p:cNvPr id="4" name="灯片编号占位符 3"/>
          <p:cNvSpPr>
            <a:spLocks noGrp="1"/>
          </p:cNvSpPr>
          <p:nvPr>
            <p:ph type="sldNum" sz="quarter" idx="10"/>
          </p:nvPr>
        </p:nvSpPr>
        <p:spPr/>
        <p:txBody>
          <a:bodyPr/>
          <a:lstStyle/>
          <a:p>
            <a:fld id="{FAC33C9D-FC2A-4BE4-82B4-0D2E29A9347A}" type="slidenum">
              <a:rPr lang="zh-CN" altLang="en-US" smtClean="0"/>
              <a:t>49</a:t>
            </a:fld>
            <a:endParaRPr lang="zh-CN" altLang="en-US"/>
          </a:p>
        </p:txBody>
      </p:sp>
    </p:spTree>
    <p:extLst>
      <p:ext uri="{BB962C8B-B14F-4D97-AF65-F5344CB8AC3E}">
        <p14:creationId xmlns:p14="http://schemas.microsoft.com/office/powerpoint/2010/main" val="38690057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AC33C9D-FC2A-4BE4-82B4-0D2E29A9347A}" type="slidenum">
              <a:rPr lang="zh-CN" altLang="en-US" smtClean="0"/>
              <a:t>50</a:t>
            </a:fld>
            <a:endParaRPr lang="zh-CN" altLang="en-US"/>
          </a:p>
        </p:txBody>
      </p:sp>
    </p:spTree>
    <p:extLst>
      <p:ext uri="{BB962C8B-B14F-4D97-AF65-F5344CB8AC3E}">
        <p14:creationId xmlns:p14="http://schemas.microsoft.com/office/powerpoint/2010/main" val="73867715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Given rules (i.e.,</a:t>
            </a:r>
            <a:r>
              <a:rPr lang="en-US" altLang="zh-CN" baseline="0" dirty="0"/>
              <a:t> logic)</a:t>
            </a:r>
            <a:r>
              <a:rPr lang="en-US" altLang="zh-CN" dirty="0"/>
              <a:t> </a:t>
            </a:r>
            <a:r>
              <a:rPr lang="en-US" altLang="zh-CN" baseline="0" dirty="0"/>
              <a:t>and facts (e.g., Prof(Michael)), infer new knowledge. It is called logic programming. </a:t>
            </a:r>
            <a:endParaRPr lang="zh-CN" altLang="en-US" dirty="0"/>
          </a:p>
        </p:txBody>
      </p:sp>
      <p:sp>
        <p:nvSpPr>
          <p:cNvPr id="4" name="灯片编号占位符 3"/>
          <p:cNvSpPr>
            <a:spLocks noGrp="1"/>
          </p:cNvSpPr>
          <p:nvPr>
            <p:ph type="sldNum" sz="quarter" idx="10"/>
          </p:nvPr>
        </p:nvSpPr>
        <p:spPr/>
        <p:txBody>
          <a:bodyPr/>
          <a:lstStyle/>
          <a:p>
            <a:fld id="{FAC33C9D-FC2A-4BE4-82B4-0D2E29A9347A}" type="slidenum">
              <a:rPr lang="zh-CN" altLang="en-US" smtClean="0"/>
              <a:t>52</a:t>
            </a:fld>
            <a:endParaRPr lang="zh-CN" altLang="en-US"/>
          </a:p>
        </p:txBody>
      </p:sp>
    </p:spTree>
    <p:extLst>
      <p:ext uri="{BB962C8B-B14F-4D97-AF65-F5344CB8AC3E}">
        <p14:creationId xmlns:p14="http://schemas.microsoft.com/office/powerpoint/2010/main" val="24210936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err="1"/>
              <a:t>Personalizations</a:t>
            </a:r>
            <a:endParaRPr lang="zh-CN" altLang="en-US" dirty="0"/>
          </a:p>
        </p:txBody>
      </p:sp>
      <p:sp>
        <p:nvSpPr>
          <p:cNvPr id="4" name="灯片编号占位符 3"/>
          <p:cNvSpPr>
            <a:spLocks noGrp="1"/>
          </p:cNvSpPr>
          <p:nvPr>
            <p:ph type="sldNum" sz="quarter" idx="10"/>
          </p:nvPr>
        </p:nvSpPr>
        <p:spPr/>
        <p:txBody>
          <a:bodyPr/>
          <a:lstStyle/>
          <a:p>
            <a:fld id="{FAC33C9D-FC2A-4BE4-82B4-0D2E29A9347A}" type="slidenum">
              <a:rPr lang="zh-CN" altLang="en-US" smtClean="0"/>
              <a:t>54</a:t>
            </a:fld>
            <a:endParaRPr lang="zh-CN" altLang="en-US"/>
          </a:p>
        </p:txBody>
      </p:sp>
    </p:spTree>
    <p:extLst>
      <p:ext uri="{BB962C8B-B14F-4D97-AF65-F5344CB8AC3E}">
        <p14:creationId xmlns:p14="http://schemas.microsoft.com/office/powerpoint/2010/main" val="289393401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IRI: </a:t>
            </a:r>
            <a:r>
              <a:rPr lang="en-US" altLang="zh-CN" sz="1200" b="0" i="0" kern="1200" dirty="0">
                <a:solidFill>
                  <a:schemeClr val="tx1"/>
                </a:solidFill>
                <a:effectLst/>
                <a:latin typeface="+mn-lt"/>
                <a:ea typeface="+mn-ea"/>
                <a:cs typeface="+mn-cs"/>
              </a:rPr>
              <a:t>Internationalized Resource Identifiers, </a:t>
            </a:r>
            <a:r>
              <a:rPr lang="zh-CN" altLang="en-US" sz="1200" b="0" i="0" kern="1200" dirty="0">
                <a:solidFill>
                  <a:schemeClr val="tx1"/>
                </a:solidFill>
                <a:effectLst/>
                <a:latin typeface="+mn-lt"/>
                <a:ea typeface="+mn-ea"/>
                <a:cs typeface="+mn-cs"/>
              </a:rPr>
              <a:t>国际化资源标识符</a:t>
            </a:r>
            <a:endParaRPr lang="en-US" altLang="zh-CN" sz="1200" b="0" i="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URI: a</a:t>
            </a:r>
            <a:r>
              <a:rPr lang="en-US" altLang="zh-CN" sz="1200" b="0" i="0" kern="1200" baseline="0" dirty="0">
                <a:solidFill>
                  <a:schemeClr val="tx1"/>
                </a:solidFill>
                <a:effectLst/>
                <a:latin typeface="+mn-lt"/>
                <a:ea typeface="+mn-ea"/>
                <a:cs typeface="+mn-cs"/>
              </a:rPr>
              <a:t> uniform resource identifier (URI) is a compact sequence of characters that identifies an abstract or </a:t>
            </a:r>
            <a:r>
              <a:rPr lang="en-US" altLang="zh-CN" sz="1200" b="0" i="0" kern="1200" baseline="0">
                <a:solidFill>
                  <a:schemeClr val="tx1"/>
                </a:solidFill>
                <a:effectLst/>
                <a:latin typeface="+mn-lt"/>
                <a:ea typeface="+mn-ea"/>
                <a:cs typeface="+mn-cs"/>
              </a:rPr>
              <a:t>physical resource. </a:t>
            </a:r>
            <a:endParaRPr lang="zh-CN" altLang="en-US" dirty="0"/>
          </a:p>
        </p:txBody>
      </p:sp>
      <p:sp>
        <p:nvSpPr>
          <p:cNvPr id="4" name="灯片编号占位符 3"/>
          <p:cNvSpPr>
            <a:spLocks noGrp="1"/>
          </p:cNvSpPr>
          <p:nvPr>
            <p:ph type="sldNum" sz="quarter" idx="10"/>
          </p:nvPr>
        </p:nvSpPr>
        <p:spPr/>
        <p:txBody>
          <a:bodyPr/>
          <a:lstStyle/>
          <a:p>
            <a:fld id="{FAC33C9D-FC2A-4BE4-82B4-0D2E29A9347A}" type="slidenum">
              <a:rPr lang="zh-CN" altLang="en-US" smtClean="0"/>
              <a:t>58</a:t>
            </a:fld>
            <a:endParaRPr lang="zh-CN" altLang="en-US"/>
          </a:p>
        </p:txBody>
      </p:sp>
    </p:spTree>
    <p:extLst>
      <p:ext uri="{BB962C8B-B14F-4D97-AF65-F5344CB8AC3E}">
        <p14:creationId xmlns:p14="http://schemas.microsoft.com/office/powerpoint/2010/main" val="235155678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语义网是万维网之父蒂姆</a:t>
            </a:r>
            <a:r>
              <a:rPr lang="en-US" altLang="zh-CN" dirty="0"/>
              <a:t>·</a:t>
            </a:r>
            <a:r>
              <a:rPr lang="zh-CN" altLang="en-US" dirty="0"/>
              <a:t>伯纳斯</a:t>
            </a:r>
            <a:r>
              <a:rPr lang="en-US" altLang="zh-CN" dirty="0"/>
              <a:t>-</a:t>
            </a:r>
            <a:r>
              <a:rPr lang="zh-CN" altLang="en-US" dirty="0"/>
              <a:t>李</a:t>
            </a:r>
            <a:r>
              <a:rPr lang="en-US" altLang="zh-CN" dirty="0"/>
              <a:t>(Tim Berners-Lee)</a:t>
            </a:r>
            <a:r>
              <a:rPr lang="zh-CN" altLang="en-US" dirty="0"/>
              <a:t>在</a:t>
            </a:r>
            <a:r>
              <a:rPr lang="en-US" altLang="zh-CN" dirty="0"/>
              <a:t>1998</a:t>
            </a:r>
            <a:r>
              <a:rPr lang="zh-CN" altLang="en-US" dirty="0"/>
              <a:t>年提出的概念，其核心是构建以数据为中心的网络，即</a:t>
            </a:r>
            <a:r>
              <a:rPr lang="en-US" altLang="zh-CN" dirty="0"/>
              <a:t>Web of Data</a:t>
            </a:r>
            <a:r>
              <a:rPr lang="zh-CN" altLang="en-US" dirty="0"/>
              <a:t>；这是相对于我们目前的万维网是</a:t>
            </a:r>
            <a:r>
              <a:rPr lang="en-US" altLang="zh-CN" dirty="0"/>
              <a:t>Web of Pages</a:t>
            </a:r>
            <a:r>
              <a:rPr lang="zh-CN" altLang="en-US" dirty="0"/>
              <a:t>而提出的。</a:t>
            </a:r>
            <a:r>
              <a:rPr lang="zh-CN" altLang="en-US" sz="1200" b="0" i="0" kern="1200" dirty="0">
                <a:solidFill>
                  <a:schemeClr val="tx1"/>
                </a:solidFill>
                <a:effectLst/>
                <a:latin typeface="+mn-lt"/>
                <a:ea typeface="+mn-ea"/>
                <a:cs typeface="+mn-cs"/>
              </a:rPr>
              <a:t>语义网的核心是让计算机能够理解文档中的数据</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以及数据和数据之间的语义关联关系，从而使得机器可以更加智能化地处理这些信息。</a:t>
            </a:r>
            <a:endParaRPr lang="zh-CN" altLang="en-US" dirty="0"/>
          </a:p>
        </p:txBody>
      </p:sp>
      <p:sp>
        <p:nvSpPr>
          <p:cNvPr id="4" name="灯片编号占位符 3"/>
          <p:cNvSpPr>
            <a:spLocks noGrp="1"/>
          </p:cNvSpPr>
          <p:nvPr>
            <p:ph type="sldNum" sz="quarter" idx="10"/>
          </p:nvPr>
        </p:nvSpPr>
        <p:spPr/>
        <p:txBody>
          <a:bodyPr/>
          <a:lstStyle/>
          <a:p>
            <a:fld id="{1D1668E8-DB5F-48B5-B5F4-B04B6EF86813}" type="slidenum">
              <a:rPr lang="zh-CN" altLang="en-US" smtClean="0"/>
              <a:t>64</a:t>
            </a:fld>
            <a:endParaRPr lang="zh-CN" altLang="en-US"/>
          </a:p>
        </p:txBody>
      </p:sp>
    </p:spTree>
    <p:extLst>
      <p:ext uri="{BB962C8B-B14F-4D97-AF65-F5344CB8AC3E}">
        <p14:creationId xmlns:p14="http://schemas.microsoft.com/office/powerpoint/2010/main" val="305413199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RSS (Really Simply Syndication) </a:t>
            </a:r>
            <a:r>
              <a:rPr lang="zh-CN" altLang="en-US" dirty="0"/>
              <a:t>新闻订阅源即是一个</a:t>
            </a:r>
            <a:r>
              <a:rPr lang="en-US" altLang="zh-CN" dirty="0"/>
              <a:t>xml</a:t>
            </a:r>
            <a:r>
              <a:rPr lang="zh-CN" altLang="en-US" dirty="0"/>
              <a:t>文件。</a:t>
            </a:r>
            <a:r>
              <a:rPr lang="en-US" altLang="zh-CN" dirty="0"/>
              <a:t>XML: </a:t>
            </a:r>
            <a:r>
              <a:rPr lang="zh-CN" altLang="en-US" dirty="0"/>
              <a:t>对数据进行无语义的格式化；</a:t>
            </a:r>
            <a:endParaRPr lang="en-US" altLang="zh-CN" dirty="0"/>
          </a:p>
          <a:p>
            <a:r>
              <a:rPr lang="en-US" altLang="zh-CN" dirty="0"/>
              <a:t>RSS</a:t>
            </a:r>
            <a:r>
              <a:rPr lang="en-US" altLang="zh-CN" baseline="0" dirty="0"/>
              <a:t> Reader: Google Reader. </a:t>
            </a:r>
            <a:r>
              <a:rPr lang="zh-CN" altLang="en-US" baseline="0" dirty="0"/>
              <a:t>主要由门户网站生成新闻内容；内容更新慢；</a:t>
            </a:r>
            <a:endParaRPr lang="en-US" altLang="zh-CN" baseline="0" dirty="0"/>
          </a:p>
          <a:p>
            <a:r>
              <a:rPr lang="zh-CN" altLang="en-US" baseline="0" dirty="0"/>
              <a:t>微信、微博：即时更新，由普通用户创造；微信公众号</a:t>
            </a:r>
            <a:r>
              <a:rPr lang="en-US" altLang="zh-CN" baseline="0" dirty="0"/>
              <a:t>/</a:t>
            </a:r>
            <a:r>
              <a:rPr lang="zh-CN" altLang="en-US" baseline="0" dirty="0"/>
              <a:t>小程序：全力创作；</a:t>
            </a:r>
            <a:endParaRPr lang="en-US" altLang="zh-CN" baseline="0" dirty="0"/>
          </a:p>
          <a:p>
            <a:r>
              <a:rPr lang="zh-CN" altLang="en-US" baseline="0" dirty="0"/>
              <a:t>知识付费：用户花钱问问题，牛人来回答。该模式在炒股上表现极为突出，以为花钱买消息，其实买的是认同。当然，现在的知识付费模式很多：打赏，付费阅读、付费问答等；</a:t>
            </a:r>
            <a:endParaRPr lang="zh-CN" altLang="en-US" dirty="0"/>
          </a:p>
        </p:txBody>
      </p:sp>
      <p:sp>
        <p:nvSpPr>
          <p:cNvPr id="4" name="灯片编号占位符 3"/>
          <p:cNvSpPr>
            <a:spLocks noGrp="1"/>
          </p:cNvSpPr>
          <p:nvPr>
            <p:ph type="sldNum" sz="quarter" idx="10"/>
          </p:nvPr>
        </p:nvSpPr>
        <p:spPr/>
        <p:txBody>
          <a:bodyPr/>
          <a:lstStyle/>
          <a:p>
            <a:fld id="{1D1668E8-DB5F-48B5-B5F4-B04B6EF86813}" type="slidenum">
              <a:rPr lang="zh-CN" altLang="en-US" smtClean="0"/>
              <a:t>65</a:t>
            </a:fld>
            <a:endParaRPr lang="zh-CN" altLang="en-US"/>
          </a:p>
        </p:txBody>
      </p:sp>
    </p:spTree>
    <p:extLst>
      <p:ext uri="{BB962C8B-B14F-4D97-AF65-F5344CB8AC3E}">
        <p14:creationId xmlns:p14="http://schemas.microsoft.com/office/powerpoint/2010/main" val="330589306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RDF: </a:t>
            </a:r>
            <a:r>
              <a:rPr lang="zh-CN" altLang="en-US" dirty="0"/>
              <a:t>对格式化的数据添加语义信息；</a:t>
            </a:r>
            <a:endParaRPr lang="en-US" altLang="zh-CN" dirty="0"/>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a:solidFill>
                  <a:schemeClr val="tx1"/>
                </a:solidFill>
                <a:effectLst/>
                <a:latin typeface="+mn-lt"/>
                <a:ea typeface="+mn-ea"/>
                <a:cs typeface="+mn-cs"/>
              </a:rPr>
              <a:t>目前知识图谱普遍采用了语义网框架中</a:t>
            </a:r>
            <a:r>
              <a:rPr lang="en-US" altLang="zh-CN" sz="1200" b="0" i="0" kern="1200" dirty="0">
                <a:solidFill>
                  <a:schemeClr val="tx1"/>
                </a:solidFill>
                <a:effectLst/>
                <a:latin typeface="+mn-lt"/>
                <a:ea typeface="+mn-ea"/>
                <a:cs typeface="+mn-cs"/>
              </a:rPr>
              <a:t>RDF(Resource Description Framework,</a:t>
            </a:r>
            <a:r>
              <a:rPr lang="zh-CN" altLang="en-US" sz="1200" b="0" i="0" kern="1200" dirty="0">
                <a:solidFill>
                  <a:schemeClr val="tx1"/>
                </a:solidFill>
                <a:effectLst/>
                <a:latin typeface="+mn-lt"/>
                <a:ea typeface="+mn-ea"/>
                <a:cs typeface="+mn-cs"/>
              </a:rPr>
              <a:t>资源模式框架</a:t>
            </a:r>
            <a:r>
              <a:rPr lang="en-US" altLang="zh-CN" sz="1200" b="0" i="0" kern="1200" dirty="0">
                <a:solidFill>
                  <a:schemeClr val="tx1"/>
                </a:solidFill>
                <a:effectLst/>
                <a:latin typeface="+mn-lt"/>
                <a:ea typeface="+mn-ea"/>
                <a:cs typeface="+mn-cs"/>
              </a:rPr>
              <a:t>)</a:t>
            </a:r>
            <a:r>
              <a:rPr lang="zh-CN" altLang="en-US" sz="1200" b="0" i="0" kern="1200">
                <a:solidFill>
                  <a:schemeClr val="tx1"/>
                </a:solidFill>
                <a:effectLst/>
                <a:latin typeface="+mn-lt"/>
                <a:ea typeface="+mn-ea"/>
                <a:cs typeface="+mn-cs"/>
              </a:rPr>
              <a:t>模型来表示数据。</a:t>
            </a:r>
            <a:endParaRPr lang="zh-CN" altLang="en-US"/>
          </a:p>
          <a:p>
            <a:endParaRPr lang="zh-CN" altLang="en-US" dirty="0"/>
          </a:p>
        </p:txBody>
      </p:sp>
      <p:sp>
        <p:nvSpPr>
          <p:cNvPr id="4" name="灯片编号占位符 3"/>
          <p:cNvSpPr>
            <a:spLocks noGrp="1"/>
          </p:cNvSpPr>
          <p:nvPr>
            <p:ph type="sldNum" sz="quarter" idx="10"/>
          </p:nvPr>
        </p:nvSpPr>
        <p:spPr/>
        <p:txBody>
          <a:bodyPr/>
          <a:lstStyle/>
          <a:p>
            <a:fld id="{1D1668E8-DB5F-48B5-B5F4-B04B6EF86813}" type="slidenum">
              <a:rPr lang="zh-CN" altLang="en-US" smtClean="0"/>
              <a:t>66</a:t>
            </a:fld>
            <a:endParaRPr lang="zh-CN" altLang="en-US"/>
          </a:p>
        </p:txBody>
      </p:sp>
    </p:spTree>
    <p:extLst>
      <p:ext uri="{BB962C8B-B14F-4D97-AF65-F5344CB8AC3E}">
        <p14:creationId xmlns:p14="http://schemas.microsoft.com/office/powerpoint/2010/main" val="40938403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I understand this world</a:t>
            </a:r>
            <a:r>
              <a:rPr lang="en-US" altLang="zh-CN" baseline="0" dirty="0"/>
              <a:t> by </a:t>
            </a:r>
            <a:r>
              <a:rPr lang="en-US" altLang="zh-CN" b="1" baseline="0" dirty="0">
                <a:solidFill>
                  <a:schemeClr val="accent6"/>
                </a:solidFill>
              </a:rPr>
              <a:t>Knowledge (=facts </a:t>
            </a:r>
            <a:r>
              <a:rPr lang="en-US" altLang="zh-CN" b="1" baseline="0">
                <a:solidFill>
                  <a:schemeClr val="accent6"/>
                </a:solidFill>
              </a:rPr>
              <a:t>+ rules)</a:t>
            </a:r>
            <a:r>
              <a:rPr lang="en-US" altLang="zh-CN" baseline="0"/>
              <a:t>? </a:t>
            </a:r>
            <a:r>
              <a:rPr lang="en-US" altLang="zh-CN" baseline="0" dirty="0"/>
              <a:t>From Wikipedia:  </a:t>
            </a:r>
            <a:r>
              <a:rPr lang="en-US" altLang="zh-CN" sz="1200" b="1" i="0" kern="1200" dirty="0">
                <a:solidFill>
                  <a:schemeClr val="tx1"/>
                </a:solidFill>
                <a:effectLst/>
                <a:latin typeface="+mn-lt"/>
                <a:ea typeface="+mn-ea"/>
                <a:cs typeface="+mn-cs"/>
              </a:rPr>
              <a:t>Knowledge</a:t>
            </a:r>
            <a:r>
              <a:rPr lang="en-US" altLang="zh-CN" sz="1200" b="0" i="0" kern="1200" dirty="0">
                <a:solidFill>
                  <a:schemeClr val="tx1"/>
                </a:solidFill>
                <a:effectLst/>
                <a:latin typeface="+mn-lt"/>
                <a:ea typeface="+mn-ea"/>
                <a:cs typeface="+mn-cs"/>
              </a:rPr>
              <a:t> is a familiarity, awareness, or understanding of someone or something, such as </a:t>
            </a:r>
            <a:r>
              <a:rPr lang="en-US" altLang="zh-CN" sz="1200" b="0" i="0" u="none" strike="noStrike" kern="1200" dirty="0">
                <a:solidFill>
                  <a:schemeClr val="tx1"/>
                </a:solidFill>
                <a:effectLst/>
                <a:latin typeface="+mn-lt"/>
                <a:ea typeface="+mn-ea"/>
                <a:cs typeface="+mn-cs"/>
                <a:hlinkClick r:id="rId3" tooltip="Fact"/>
              </a:rPr>
              <a:t>facts</a:t>
            </a:r>
            <a:r>
              <a:rPr lang="en-US" altLang="zh-CN" sz="1200" b="0" i="0" kern="1200" dirty="0">
                <a:solidFill>
                  <a:schemeClr val="tx1"/>
                </a:solidFill>
                <a:effectLst/>
                <a:latin typeface="+mn-lt"/>
                <a:ea typeface="+mn-ea"/>
                <a:cs typeface="+mn-cs"/>
              </a:rPr>
              <a:t>, </a:t>
            </a:r>
            <a:r>
              <a:rPr lang="en-US" altLang="zh-CN" sz="1200" b="0" i="0" u="none" strike="noStrike" kern="1200" dirty="0">
                <a:solidFill>
                  <a:schemeClr val="tx1"/>
                </a:solidFill>
                <a:effectLst/>
                <a:latin typeface="+mn-lt"/>
                <a:ea typeface="+mn-ea"/>
                <a:cs typeface="+mn-cs"/>
                <a:hlinkClick r:id="rId4" tooltip="Information"/>
              </a:rPr>
              <a:t>information</a:t>
            </a:r>
            <a:r>
              <a:rPr lang="en-US" altLang="zh-CN" sz="1200" b="0" i="0" kern="1200" dirty="0">
                <a:solidFill>
                  <a:schemeClr val="tx1"/>
                </a:solidFill>
                <a:effectLst/>
                <a:latin typeface="+mn-lt"/>
                <a:ea typeface="+mn-ea"/>
                <a:cs typeface="+mn-cs"/>
              </a:rPr>
              <a:t>, </a:t>
            </a:r>
            <a:r>
              <a:rPr lang="en-US" altLang="zh-CN" sz="1200" b="0" i="0" u="none" strike="noStrike" kern="1200" dirty="0">
                <a:solidFill>
                  <a:schemeClr val="tx1"/>
                </a:solidFill>
                <a:effectLst/>
                <a:latin typeface="+mn-lt"/>
                <a:ea typeface="+mn-ea"/>
                <a:cs typeface="+mn-cs"/>
                <a:hlinkClick r:id="rId5" tooltip="Description"/>
              </a:rPr>
              <a:t>descriptions</a:t>
            </a:r>
            <a:r>
              <a:rPr lang="en-US" altLang="zh-CN" sz="1200" b="0" i="0" kern="1200" dirty="0">
                <a:solidFill>
                  <a:schemeClr val="tx1"/>
                </a:solidFill>
                <a:effectLst/>
                <a:latin typeface="+mn-lt"/>
                <a:ea typeface="+mn-ea"/>
                <a:cs typeface="+mn-cs"/>
              </a:rPr>
              <a:t>, or </a:t>
            </a:r>
            <a:r>
              <a:rPr lang="en-US" altLang="zh-CN" sz="1200" b="0" i="0" u="none" strike="noStrike" kern="1200" dirty="0">
                <a:solidFill>
                  <a:schemeClr val="tx1"/>
                </a:solidFill>
                <a:effectLst/>
                <a:latin typeface="+mn-lt"/>
                <a:ea typeface="+mn-ea"/>
                <a:cs typeface="+mn-cs"/>
                <a:hlinkClick r:id="rId6" tooltip="Skills"/>
              </a:rPr>
              <a:t>skills</a:t>
            </a:r>
            <a:r>
              <a:rPr lang="en-US" altLang="zh-CN" sz="1200" b="0" i="0" kern="1200" dirty="0">
                <a:solidFill>
                  <a:schemeClr val="tx1"/>
                </a:solidFill>
                <a:effectLst/>
                <a:latin typeface="+mn-lt"/>
                <a:ea typeface="+mn-ea"/>
                <a:cs typeface="+mn-cs"/>
              </a:rPr>
              <a:t>, which is acquired through </a:t>
            </a:r>
            <a:r>
              <a:rPr lang="en-US" altLang="zh-CN" sz="1200" b="0" i="0" u="none" strike="noStrike" kern="1200" dirty="0">
                <a:solidFill>
                  <a:schemeClr val="tx1"/>
                </a:solidFill>
                <a:effectLst/>
                <a:latin typeface="+mn-lt"/>
                <a:ea typeface="+mn-ea"/>
                <a:cs typeface="+mn-cs"/>
                <a:hlinkClick r:id="rId7" tooltip="Experience"/>
              </a:rPr>
              <a:t>experience</a:t>
            </a:r>
            <a:r>
              <a:rPr lang="en-US" altLang="zh-CN" sz="1200" b="0" i="0" kern="1200" dirty="0">
                <a:solidFill>
                  <a:schemeClr val="tx1"/>
                </a:solidFill>
                <a:effectLst/>
                <a:latin typeface="+mn-lt"/>
                <a:ea typeface="+mn-ea"/>
                <a:cs typeface="+mn-cs"/>
              </a:rPr>
              <a:t> or </a:t>
            </a:r>
            <a:r>
              <a:rPr lang="en-US" altLang="zh-CN" sz="1200" b="0" i="0" u="none" strike="noStrike" kern="1200" dirty="0">
                <a:solidFill>
                  <a:schemeClr val="tx1"/>
                </a:solidFill>
                <a:effectLst/>
                <a:latin typeface="+mn-lt"/>
                <a:ea typeface="+mn-ea"/>
                <a:cs typeface="+mn-cs"/>
                <a:hlinkClick r:id="rId8" tooltip="Education"/>
              </a:rPr>
              <a:t>education</a:t>
            </a:r>
            <a:r>
              <a:rPr lang="en-US" altLang="zh-CN" sz="1200" b="0" i="0" kern="1200" dirty="0">
                <a:solidFill>
                  <a:schemeClr val="tx1"/>
                </a:solidFill>
                <a:effectLst/>
                <a:latin typeface="+mn-lt"/>
                <a:ea typeface="+mn-ea"/>
                <a:cs typeface="+mn-cs"/>
              </a:rPr>
              <a:t> by </a:t>
            </a:r>
            <a:r>
              <a:rPr lang="en-US" altLang="zh-CN" sz="1200" b="0" i="0" u="none" strike="noStrike" kern="1200" dirty="0">
                <a:solidFill>
                  <a:schemeClr val="tx1"/>
                </a:solidFill>
                <a:effectLst/>
                <a:latin typeface="+mn-lt"/>
                <a:ea typeface="+mn-ea"/>
                <a:cs typeface="+mn-cs"/>
                <a:hlinkClick r:id="rId9" tooltip="Perception"/>
              </a:rPr>
              <a:t>perceiving</a:t>
            </a:r>
            <a:r>
              <a:rPr lang="en-US" altLang="zh-CN" sz="1200" b="0" i="0" kern="1200" dirty="0">
                <a:solidFill>
                  <a:schemeClr val="tx1"/>
                </a:solidFill>
                <a:effectLst/>
                <a:latin typeface="+mn-lt"/>
                <a:ea typeface="+mn-ea"/>
                <a:cs typeface="+mn-cs"/>
              </a:rPr>
              <a:t>, </a:t>
            </a:r>
            <a:r>
              <a:rPr lang="en-US" altLang="zh-CN" sz="1200" b="0" i="0" u="none" strike="noStrike" kern="1200" dirty="0">
                <a:solidFill>
                  <a:schemeClr val="tx1"/>
                </a:solidFill>
                <a:effectLst/>
                <a:latin typeface="+mn-lt"/>
                <a:ea typeface="+mn-ea"/>
                <a:cs typeface="+mn-cs"/>
                <a:hlinkClick r:id="rId10" tooltip="Discovery (observation)"/>
              </a:rPr>
              <a:t>discovering</a:t>
            </a:r>
            <a:r>
              <a:rPr lang="en-US" altLang="zh-CN" sz="1200" b="0" i="0" kern="1200" dirty="0">
                <a:solidFill>
                  <a:schemeClr val="tx1"/>
                </a:solidFill>
                <a:effectLst/>
                <a:latin typeface="+mn-lt"/>
                <a:ea typeface="+mn-ea"/>
                <a:cs typeface="+mn-cs"/>
              </a:rPr>
              <a:t>, or </a:t>
            </a:r>
            <a:r>
              <a:rPr lang="en-US" altLang="zh-CN" sz="1200" b="0" i="0" u="none" strike="noStrike" kern="1200" dirty="0">
                <a:solidFill>
                  <a:schemeClr val="tx1"/>
                </a:solidFill>
                <a:effectLst/>
                <a:latin typeface="+mn-lt"/>
                <a:ea typeface="+mn-ea"/>
                <a:cs typeface="+mn-cs"/>
                <a:hlinkClick r:id="rId11" tooltip="Learning"/>
              </a:rPr>
              <a:t>learning</a:t>
            </a:r>
            <a:r>
              <a:rPr lang="en-US" altLang="zh-CN" sz="1200" b="0" i="0" kern="1200" dirty="0">
                <a:solidFill>
                  <a:schemeClr val="tx1"/>
                </a:solidFill>
                <a:effectLst/>
                <a:latin typeface="+mn-lt"/>
                <a:ea typeface="+mn-ea"/>
                <a:cs typeface="+mn-cs"/>
              </a:rPr>
              <a:t>.</a:t>
            </a:r>
            <a:endParaRPr lang="zh-CN" altLang="en-US" dirty="0"/>
          </a:p>
        </p:txBody>
      </p:sp>
      <p:sp>
        <p:nvSpPr>
          <p:cNvPr id="4" name="灯片编号占位符 3"/>
          <p:cNvSpPr>
            <a:spLocks noGrp="1"/>
          </p:cNvSpPr>
          <p:nvPr>
            <p:ph type="sldNum" sz="quarter" idx="10"/>
          </p:nvPr>
        </p:nvSpPr>
        <p:spPr/>
        <p:txBody>
          <a:bodyPr/>
          <a:lstStyle/>
          <a:p>
            <a:fld id="{1D1668E8-DB5F-48B5-B5F4-B04B6EF86813}" type="slidenum">
              <a:rPr lang="zh-CN" altLang="en-US" smtClean="0"/>
              <a:t>2</a:t>
            </a:fld>
            <a:endParaRPr lang="zh-CN" altLang="en-US"/>
          </a:p>
        </p:txBody>
      </p:sp>
    </p:spTree>
    <p:extLst>
      <p:ext uri="{BB962C8B-B14F-4D97-AF65-F5344CB8AC3E}">
        <p14:creationId xmlns:p14="http://schemas.microsoft.com/office/powerpoint/2010/main" val="313081729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OWL: </a:t>
            </a:r>
            <a:r>
              <a:rPr lang="zh-CN" altLang="en-US" dirty="0"/>
              <a:t>对语义进行精细定义，如一个属性与其它属性之间的父子关系等。</a:t>
            </a:r>
          </a:p>
        </p:txBody>
      </p:sp>
      <p:sp>
        <p:nvSpPr>
          <p:cNvPr id="4" name="灯片编号占位符 3"/>
          <p:cNvSpPr>
            <a:spLocks noGrp="1"/>
          </p:cNvSpPr>
          <p:nvPr>
            <p:ph type="sldNum" sz="quarter" idx="10"/>
          </p:nvPr>
        </p:nvSpPr>
        <p:spPr/>
        <p:txBody>
          <a:bodyPr/>
          <a:lstStyle/>
          <a:p>
            <a:fld id="{1D1668E8-DB5F-48B5-B5F4-B04B6EF86813}" type="slidenum">
              <a:rPr lang="zh-CN" altLang="en-US" smtClean="0"/>
              <a:t>67</a:t>
            </a:fld>
            <a:endParaRPr lang="zh-CN" altLang="en-US"/>
          </a:p>
        </p:txBody>
      </p:sp>
    </p:spTree>
    <p:extLst>
      <p:ext uri="{BB962C8B-B14F-4D97-AF65-F5344CB8AC3E}">
        <p14:creationId xmlns:p14="http://schemas.microsoft.com/office/powerpoint/2010/main" val="120804507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D1668E8-DB5F-48B5-B5F4-B04B6EF86813}" type="slidenum">
              <a:rPr lang="zh-CN" altLang="en-US" smtClean="0"/>
              <a:t>68</a:t>
            </a:fld>
            <a:endParaRPr lang="zh-CN" altLang="en-US"/>
          </a:p>
        </p:txBody>
      </p:sp>
    </p:spTree>
    <p:extLst>
      <p:ext uri="{BB962C8B-B14F-4D97-AF65-F5344CB8AC3E}">
        <p14:creationId xmlns:p14="http://schemas.microsoft.com/office/powerpoint/2010/main" val="373114698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kern="1200" dirty="0">
                <a:solidFill>
                  <a:schemeClr val="tx1"/>
                </a:solidFill>
                <a:effectLst/>
                <a:latin typeface="+mn-lt"/>
                <a:ea typeface="+mn-ea"/>
                <a:cs typeface="+mn-cs"/>
              </a:rPr>
              <a:t>Facebook</a:t>
            </a:r>
            <a:r>
              <a:rPr lang="zh-CN" altLang="en-US" sz="1200" b="0" i="0" kern="1200" dirty="0">
                <a:solidFill>
                  <a:schemeClr val="tx1"/>
                </a:solidFill>
                <a:effectLst/>
                <a:latin typeface="+mn-lt"/>
                <a:ea typeface="+mn-ea"/>
                <a:cs typeface="+mn-cs"/>
              </a:rPr>
              <a:t>也定义了一种类似的标签语言，名叫</a:t>
            </a:r>
            <a:r>
              <a:rPr lang="en-US" altLang="zh-CN" sz="1200" b="0" i="0" kern="1200" dirty="0">
                <a:solidFill>
                  <a:schemeClr val="tx1"/>
                </a:solidFill>
                <a:effectLst/>
                <a:latin typeface="+mn-lt"/>
                <a:ea typeface="+mn-ea"/>
                <a:cs typeface="+mn-cs"/>
              </a:rPr>
              <a:t>Open Graph Protocol</a:t>
            </a:r>
            <a:r>
              <a:rPr lang="zh-CN" altLang="en-US" sz="1200" b="0" i="0" kern="1200" dirty="0">
                <a:solidFill>
                  <a:schemeClr val="tx1"/>
                </a:solidFill>
                <a:effectLst/>
                <a:latin typeface="+mn-lt"/>
                <a:ea typeface="+mn-ea"/>
                <a:cs typeface="+mn-cs"/>
              </a:rPr>
              <a:t>（</a:t>
            </a:r>
            <a:r>
              <a:rPr lang="en-US" altLang="zh-CN" sz="1200" b="0" i="0" kern="1200" dirty="0">
                <a:solidFill>
                  <a:schemeClr val="tx1"/>
                </a:solidFill>
                <a:effectLst/>
                <a:latin typeface="+mn-lt"/>
                <a:ea typeface="+mn-ea"/>
                <a:cs typeface="+mn-cs"/>
              </a:rPr>
              <a:t>OGP</a:t>
            </a:r>
            <a:r>
              <a:rPr lang="zh-CN" altLang="en-US" sz="1200" b="0" i="0" kern="1200" dirty="0">
                <a:solidFill>
                  <a:schemeClr val="tx1"/>
                </a:solidFill>
                <a:effectLst/>
                <a:latin typeface="+mn-lt"/>
                <a:ea typeface="+mn-ea"/>
                <a:cs typeface="+mn-cs"/>
              </a:rPr>
              <a:t>）。</a:t>
            </a:r>
            <a:r>
              <a:rPr lang="en-US" altLang="zh-CN" sz="1200" b="0" i="0" kern="1200" dirty="0">
                <a:solidFill>
                  <a:schemeClr val="tx1"/>
                </a:solidFill>
                <a:effectLst/>
                <a:latin typeface="+mn-lt"/>
                <a:ea typeface="+mn-ea"/>
                <a:cs typeface="+mn-cs"/>
              </a:rPr>
              <a:t>Facebook</a:t>
            </a:r>
            <a:r>
              <a:rPr lang="zh-CN" altLang="en-US" sz="1200" b="0" i="0" kern="1200" dirty="0">
                <a:solidFill>
                  <a:schemeClr val="tx1"/>
                </a:solidFill>
                <a:effectLst/>
                <a:latin typeface="+mn-lt"/>
                <a:ea typeface="+mn-ea"/>
                <a:cs typeface="+mn-cs"/>
              </a:rPr>
              <a:t>利用</a:t>
            </a:r>
            <a:r>
              <a:rPr lang="en-US" altLang="zh-CN" sz="1200" b="0" i="0" kern="1200" dirty="0">
                <a:solidFill>
                  <a:schemeClr val="tx1"/>
                </a:solidFill>
                <a:effectLst/>
                <a:latin typeface="+mn-lt"/>
                <a:ea typeface="+mn-ea"/>
                <a:cs typeface="+mn-cs"/>
              </a:rPr>
              <a:t>OGP</a:t>
            </a:r>
            <a:r>
              <a:rPr lang="zh-CN" altLang="en-US" sz="1200" b="0" i="0" kern="1200" dirty="0">
                <a:solidFill>
                  <a:schemeClr val="tx1"/>
                </a:solidFill>
                <a:effectLst/>
                <a:latin typeface="+mn-lt"/>
                <a:ea typeface="+mn-ea"/>
                <a:cs typeface="+mn-cs"/>
              </a:rPr>
              <a:t>协议定义了社交网络中上的知识图谱，即</a:t>
            </a:r>
            <a:r>
              <a:rPr lang="en-US" altLang="zh-CN" sz="1200" b="0" i="0" kern="1200" dirty="0">
                <a:solidFill>
                  <a:schemeClr val="tx1"/>
                </a:solidFill>
                <a:effectLst/>
                <a:latin typeface="+mn-lt"/>
                <a:ea typeface="+mn-ea"/>
                <a:cs typeface="+mn-cs"/>
              </a:rPr>
              <a:t>Facebook Social Graph</a:t>
            </a:r>
            <a:r>
              <a:rPr lang="zh-CN" altLang="en-US" sz="1200" b="0" i="0" kern="1200" dirty="0">
                <a:solidFill>
                  <a:schemeClr val="tx1"/>
                </a:solidFill>
                <a:effectLst/>
                <a:latin typeface="+mn-lt"/>
                <a:ea typeface="+mn-ea"/>
                <a:cs typeface="+mn-cs"/>
              </a:rPr>
              <a:t>，用于连接社交网络的用户，用户分享的照片，电影，评论，甚至包括通过</a:t>
            </a:r>
            <a:r>
              <a:rPr lang="en-US" altLang="zh-CN" sz="1200" b="0" i="0" kern="1200" dirty="0">
                <a:solidFill>
                  <a:schemeClr val="tx1"/>
                </a:solidFill>
                <a:effectLst/>
                <a:latin typeface="+mn-lt"/>
                <a:ea typeface="+mn-ea"/>
                <a:cs typeface="+mn-cs"/>
              </a:rPr>
              <a:t>Facebook</a:t>
            </a:r>
            <a:r>
              <a:rPr lang="zh-CN" altLang="en-US" sz="1200" b="0" i="0" kern="1200" dirty="0">
                <a:solidFill>
                  <a:schemeClr val="tx1"/>
                </a:solidFill>
                <a:effectLst/>
                <a:latin typeface="+mn-lt"/>
                <a:ea typeface="+mn-ea"/>
                <a:cs typeface="+mn-cs"/>
              </a:rPr>
              <a:t>定义的</a:t>
            </a:r>
            <a:r>
              <a:rPr lang="en-US" altLang="zh-CN" sz="1200" b="0" i="0" kern="1200" dirty="0">
                <a:solidFill>
                  <a:schemeClr val="tx1"/>
                </a:solidFill>
                <a:effectLst/>
                <a:latin typeface="+mn-lt"/>
                <a:ea typeface="+mn-ea"/>
                <a:cs typeface="+mn-cs"/>
              </a:rPr>
              <a:t>Graph API</a:t>
            </a:r>
            <a:r>
              <a:rPr lang="zh-CN" altLang="en-US" sz="1200" b="0" i="0" kern="1200" dirty="0">
                <a:solidFill>
                  <a:schemeClr val="tx1"/>
                </a:solidFill>
                <a:effectLst/>
                <a:latin typeface="+mn-lt"/>
                <a:ea typeface="+mn-ea"/>
                <a:cs typeface="+mn-cs"/>
              </a:rPr>
              <a:t>所链接的第三方的关于社交用户知识图谱数据。在所构建的</a:t>
            </a:r>
            <a:r>
              <a:rPr lang="en-US" altLang="zh-CN" sz="1200" b="0" i="0" kern="1200" dirty="0">
                <a:solidFill>
                  <a:schemeClr val="tx1"/>
                </a:solidFill>
                <a:effectLst/>
                <a:latin typeface="+mn-lt"/>
                <a:ea typeface="+mn-ea"/>
                <a:cs typeface="+mn-cs"/>
              </a:rPr>
              <a:t>Social Graph</a:t>
            </a:r>
            <a:r>
              <a:rPr lang="zh-CN" altLang="en-US" sz="1200" b="0" i="0" kern="1200" dirty="0">
                <a:solidFill>
                  <a:schemeClr val="tx1"/>
                </a:solidFill>
                <a:effectLst/>
                <a:latin typeface="+mn-lt"/>
                <a:ea typeface="+mn-ea"/>
                <a:cs typeface="+mn-cs"/>
              </a:rPr>
              <a:t>基础上，</a:t>
            </a:r>
            <a:r>
              <a:rPr lang="en-US" altLang="zh-CN" sz="1200" b="0" i="0" kern="1200" dirty="0">
                <a:solidFill>
                  <a:schemeClr val="tx1"/>
                </a:solidFill>
                <a:effectLst/>
                <a:latin typeface="+mn-lt"/>
                <a:ea typeface="+mn-ea"/>
                <a:cs typeface="+mn-cs"/>
              </a:rPr>
              <a:t>Facebook</a:t>
            </a:r>
            <a:r>
              <a:rPr lang="zh-CN" altLang="en-US" sz="1200" b="0" i="0" kern="1200" dirty="0">
                <a:solidFill>
                  <a:schemeClr val="tx1"/>
                </a:solidFill>
                <a:effectLst/>
                <a:latin typeface="+mn-lt"/>
                <a:ea typeface="+mn-ea"/>
                <a:cs typeface="+mn-cs"/>
              </a:rPr>
              <a:t>推出了</a:t>
            </a:r>
            <a:r>
              <a:rPr lang="en-US" altLang="zh-CN" sz="1200" b="0" i="0" kern="1200" dirty="0">
                <a:solidFill>
                  <a:schemeClr val="tx1"/>
                </a:solidFill>
                <a:effectLst/>
                <a:latin typeface="+mn-lt"/>
                <a:ea typeface="+mn-ea"/>
                <a:cs typeface="+mn-cs"/>
              </a:rPr>
              <a:t>Graph Search</a:t>
            </a:r>
            <a:r>
              <a:rPr lang="zh-CN" altLang="en-US" sz="1200" b="0" i="0" kern="1200" dirty="0">
                <a:solidFill>
                  <a:schemeClr val="tx1"/>
                </a:solidFill>
                <a:effectLst/>
                <a:latin typeface="+mn-lt"/>
                <a:ea typeface="+mn-ea"/>
                <a:cs typeface="+mn-cs"/>
              </a:rPr>
              <a:t>（图搜索）功能。将用户的自然语言问题，转化为面向</a:t>
            </a:r>
            <a:r>
              <a:rPr lang="en-US" altLang="zh-CN" sz="1200" b="0" i="0" kern="1200" dirty="0">
                <a:solidFill>
                  <a:schemeClr val="tx1"/>
                </a:solidFill>
                <a:effectLst/>
                <a:latin typeface="+mn-lt"/>
                <a:ea typeface="+mn-ea"/>
                <a:cs typeface="+mn-cs"/>
              </a:rPr>
              <a:t>Social Graph</a:t>
            </a:r>
            <a:r>
              <a:rPr lang="zh-CN" altLang="en-US" sz="1200" b="0" i="0" kern="1200" dirty="0">
                <a:solidFill>
                  <a:schemeClr val="tx1"/>
                </a:solidFill>
                <a:effectLst/>
                <a:latin typeface="+mn-lt"/>
                <a:ea typeface="+mn-ea"/>
                <a:cs typeface="+mn-cs"/>
              </a:rPr>
              <a:t>上的图搜索问题，从而回答用户的问题。</a:t>
            </a:r>
            <a:r>
              <a:rPr lang="en-US" altLang="zh-CN" sz="1200" b="0" i="0" kern="1200" dirty="0">
                <a:solidFill>
                  <a:schemeClr val="tx1"/>
                </a:solidFill>
                <a:effectLst/>
                <a:latin typeface="+mn-lt"/>
                <a:ea typeface="+mn-ea"/>
                <a:cs typeface="+mn-cs"/>
              </a:rPr>
              <a:t>Facebook</a:t>
            </a:r>
            <a:r>
              <a:rPr lang="zh-CN" altLang="en-US" sz="1200" b="0" i="0" kern="1200" dirty="0">
                <a:solidFill>
                  <a:schemeClr val="tx1"/>
                </a:solidFill>
                <a:effectLst/>
                <a:latin typeface="+mn-lt"/>
                <a:ea typeface="+mn-ea"/>
                <a:cs typeface="+mn-cs"/>
              </a:rPr>
              <a:t>将用户的输入的自然语言转化为面向</a:t>
            </a:r>
            <a:r>
              <a:rPr lang="en-US" altLang="zh-CN" sz="1200" b="0" i="0" kern="1200" dirty="0">
                <a:solidFill>
                  <a:schemeClr val="tx1"/>
                </a:solidFill>
                <a:effectLst/>
                <a:latin typeface="+mn-lt"/>
                <a:ea typeface="+mn-ea"/>
                <a:cs typeface="+mn-cs"/>
              </a:rPr>
              <a:t>Social Graph</a:t>
            </a:r>
            <a:r>
              <a:rPr lang="zh-CN" altLang="en-US" sz="1200" b="0" i="0" kern="1200" dirty="0">
                <a:solidFill>
                  <a:schemeClr val="tx1"/>
                </a:solidFill>
                <a:effectLst/>
                <a:latin typeface="+mn-lt"/>
                <a:ea typeface="+mn-ea"/>
                <a:cs typeface="+mn-cs"/>
              </a:rPr>
              <a:t>的结构化查询操作。从图</a:t>
            </a:r>
            <a:r>
              <a:rPr lang="en-US" altLang="zh-CN" sz="1200" b="0" i="0" kern="1200" dirty="0">
                <a:solidFill>
                  <a:schemeClr val="tx1"/>
                </a:solidFill>
                <a:effectLst/>
                <a:latin typeface="+mn-lt"/>
                <a:ea typeface="+mn-ea"/>
                <a:cs typeface="+mn-cs"/>
              </a:rPr>
              <a:t>8</a:t>
            </a:r>
            <a:r>
              <a:rPr lang="zh-CN" altLang="en-US" sz="1200" b="0" i="0" kern="1200" dirty="0">
                <a:solidFill>
                  <a:schemeClr val="tx1"/>
                </a:solidFill>
                <a:effectLst/>
                <a:latin typeface="+mn-lt"/>
                <a:ea typeface="+mn-ea"/>
                <a:cs typeface="+mn-cs"/>
              </a:rPr>
              <a:t>中可以看出，原始查询语句在经过自然语言接口模块处理后，对应的规范化自然语言查询语句和结构化查询语句分别为：“</a:t>
            </a:r>
            <a:r>
              <a:rPr lang="en-US" altLang="zh-CN" sz="1200" b="0" i="0" kern="1200" dirty="0">
                <a:solidFill>
                  <a:schemeClr val="tx1"/>
                </a:solidFill>
                <a:effectLst/>
                <a:latin typeface="+mn-lt"/>
                <a:ea typeface="+mn-ea"/>
                <a:cs typeface="+mn-cs"/>
              </a:rPr>
              <a:t>my friends who live in [id:12345]”</a:t>
            </a:r>
            <a:r>
              <a:rPr lang="zh-CN" altLang="en-US" sz="1200" b="0" i="0" kern="1200" dirty="0">
                <a:solidFill>
                  <a:schemeClr val="tx1"/>
                </a:solidFill>
                <a:effectLst/>
                <a:latin typeface="+mn-lt"/>
                <a:ea typeface="+mn-ea"/>
                <a:cs typeface="+mn-cs"/>
              </a:rPr>
              <a:t>和“</a:t>
            </a:r>
            <a:r>
              <a:rPr lang="en-US" altLang="zh-CN" sz="1200" b="0" i="0" kern="1200" dirty="0">
                <a:solidFill>
                  <a:schemeClr val="tx1"/>
                </a:solidFill>
                <a:effectLst/>
                <a:latin typeface="+mn-lt"/>
                <a:ea typeface="+mn-ea"/>
                <a:cs typeface="+mn-cs"/>
              </a:rPr>
              <a:t>intersect(friends(me), residents(12345))”[31]</a:t>
            </a:r>
            <a:r>
              <a:rPr lang="zh-CN" altLang="en-US" sz="1200" b="0" i="0" kern="1200" dirty="0">
                <a:solidFill>
                  <a:schemeClr val="tx1"/>
                </a:solidFill>
                <a:effectLst/>
                <a:latin typeface="+mn-lt"/>
                <a:ea typeface="+mn-ea"/>
                <a:cs typeface="+mn-cs"/>
              </a:rPr>
              <a:t>。其中，“</a:t>
            </a:r>
            <a:r>
              <a:rPr lang="en-US" altLang="zh-CN" sz="1200" b="0" i="0" kern="1200" dirty="0">
                <a:solidFill>
                  <a:schemeClr val="tx1"/>
                </a:solidFill>
                <a:effectLst/>
                <a:latin typeface="+mn-lt"/>
                <a:ea typeface="+mn-ea"/>
                <a:cs typeface="+mn-cs"/>
              </a:rPr>
              <a:t>12345”</a:t>
            </a:r>
            <a:r>
              <a:rPr lang="zh-CN" altLang="en-US" sz="1200" b="0" i="0" kern="1200" dirty="0">
                <a:solidFill>
                  <a:schemeClr val="tx1"/>
                </a:solidFill>
                <a:effectLst/>
                <a:latin typeface="+mn-lt"/>
                <a:ea typeface="+mn-ea"/>
                <a:cs typeface="+mn-cs"/>
              </a:rPr>
              <a:t>代表“</a:t>
            </a:r>
            <a:r>
              <a:rPr lang="en-US" altLang="zh-CN" sz="1200" b="0" i="0" kern="1200" dirty="0">
                <a:solidFill>
                  <a:schemeClr val="tx1"/>
                </a:solidFill>
                <a:effectLst/>
                <a:latin typeface="+mn-lt"/>
                <a:ea typeface="+mn-ea"/>
                <a:cs typeface="+mn-cs"/>
              </a:rPr>
              <a:t>Canada”</a:t>
            </a:r>
            <a:r>
              <a:rPr lang="zh-CN" altLang="en-US" sz="1200" b="0" i="0" kern="1200" dirty="0">
                <a:solidFill>
                  <a:schemeClr val="tx1"/>
                </a:solidFill>
                <a:effectLst/>
                <a:latin typeface="+mn-lt"/>
                <a:ea typeface="+mn-ea"/>
                <a:cs typeface="+mn-cs"/>
              </a:rPr>
              <a:t>在社交图谱上对应的</a:t>
            </a:r>
            <a:r>
              <a:rPr lang="en-US" altLang="zh-CN" sz="1200" b="0" i="0" kern="1200" dirty="0">
                <a:solidFill>
                  <a:schemeClr val="tx1"/>
                </a:solidFill>
                <a:effectLst/>
                <a:latin typeface="+mn-lt"/>
                <a:ea typeface="+mn-ea"/>
                <a:cs typeface="+mn-cs"/>
              </a:rPr>
              <a:t>Facebook ID</a:t>
            </a:r>
            <a:r>
              <a:rPr lang="zh-CN" altLang="en-US" sz="1200" b="0" i="0" kern="1200" dirty="0">
                <a:solidFill>
                  <a:schemeClr val="tx1"/>
                </a:solidFill>
                <a:effectLst/>
                <a:latin typeface="+mn-lt"/>
                <a:ea typeface="+mn-ea"/>
                <a:cs typeface="+mn-cs"/>
              </a:rPr>
              <a:t>。对应的结构化查询语句会交给</a:t>
            </a:r>
            <a:r>
              <a:rPr lang="en-US" altLang="zh-CN" sz="1200" b="0" i="0" kern="1200" dirty="0">
                <a:solidFill>
                  <a:schemeClr val="tx1"/>
                </a:solidFill>
                <a:effectLst/>
                <a:latin typeface="+mn-lt"/>
                <a:ea typeface="+mn-ea"/>
                <a:cs typeface="+mn-cs"/>
              </a:rPr>
              <a:t>Facebook</a:t>
            </a:r>
            <a:r>
              <a:rPr lang="zh-CN" altLang="en-US" sz="1200" b="0" i="0" kern="1200" dirty="0">
                <a:solidFill>
                  <a:schemeClr val="tx1"/>
                </a:solidFill>
                <a:effectLst/>
                <a:latin typeface="+mn-lt"/>
                <a:ea typeface="+mn-ea"/>
                <a:cs typeface="+mn-cs"/>
              </a:rPr>
              <a:t>内部设计的面向社交图谱的索引和搜索系统</a:t>
            </a:r>
            <a:r>
              <a:rPr lang="en-US" altLang="zh-CN" sz="1200" b="0" i="0" kern="1200" dirty="0">
                <a:solidFill>
                  <a:schemeClr val="tx1"/>
                </a:solidFill>
                <a:effectLst/>
                <a:latin typeface="+mn-lt"/>
                <a:ea typeface="+mn-ea"/>
                <a:cs typeface="+mn-cs"/>
              </a:rPr>
              <a:t>Unicorn[2]</a:t>
            </a:r>
            <a:r>
              <a:rPr lang="zh-CN" altLang="en-US" sz="1200" b="0" i="0" kern="1200" dirty="0">
                <a:solidFill>
                  <a:schemeClr val="tx1"/>
                </a:solidFill>
                <a:effectLst/>
                <a:latin typeface="+mn-lt"/>
                <a:ea typeface="+mn-ea"/>
                <a:cs typeface="+mn-cs"/>
              </a:rPr>
              <a:t>，最后查询得到答案。</a:t>
            </a:r>
            <a:endParaRPr lang="zh-CN" altLang="en-US" dirty="0"/>
          </a:p>
        </p:txBody>
      </p:sp>
      <p:sp>
        <p:nvSpPr>
          <p:cNvPr id="4" name="灯片编号占位符 3"/>
          <p:cNvSpPr>
            <a:spLocks noGrp="1"/>
          </p:cNvSpPr>
          <p:nvPr>
            <p:ph type="sldNum" sz="quarter" idx="10"/>
          </p:nvPr>
        </p:nvSpPr>
        <p:spPr/>
        <p:txBody>
          <a:bodyPr/>
          <a:lstStyle/>
          <a:p>
            <a:fld id="{1D1668E8-DB5F-48B5-B5F4-B04B6EF86813}" type="slidenum">
              <a:rPr lang="zh-CN" altLang="en-US" smtClean="0"/>
              <a:t>70</a:t>
            </a:fld>
            <a:endParaRPr lang="zh-CN" altLang="en-US"/>
          </a:p>
        </p:txBody>
      </p:sp>
    </p:spTree>
    <p:extLst>
      <p:ext uri="{BB962C8B-B14F-4D97-AF65-F5344CB8AC3E}">
        <p14:creationId xmlns:p14="http://schemas.microsoft.com/office/powerpoint/2010/main" val="277116197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发表于 </a:t>
            </a:r>
            <a:r>
              <a:rPr lang="en-US" altLang="zh-CN" dirty="0"/>
              <a:t>2017-4-6</a:t>
            </a:r>
            <a:r>
              <a:rPr lang="zh-CN" altLang="en-US" dirty="0"/>
              <a:t>；</a:t>
            </a:r>
            <a:endParaRPr lang="en-US" altLang="zh-CN" dirty="0"/>
          </a:p>
          <a:p>
            <a:r>
              <a:rPr lang="zh-CN" altLang="en-US" dirty="0"/>
              <a:t>优青基金的获得者；</a:t>
            </a:r>
            <a:endParaRPr lang="en-US" altLang="zh-CN" dirty="0"/>
          </a:p>
          <a:p>
            <a:r>
              <a:rPr lang="en-US" altLang="zh-CN" dirty="0"/>
              <a:t>http://www.icst.pku.edu.cn/intro/leizou/cn/index.html</a:t>
            </a:r>
            <a:endParaRPr lang="zh-CN" altLang="en-US" dirty="0"/>
          </a:p>
        </p:txBody>
      </p:sp>
      <p:sp>
        <p:nvSpPr>
          <p:cNvPr id="4" name="灯片编号占位符 3"/>
          <p:cNvSpPr>
            <a:spLocks noGrp="1"/>
          </p:cNvSpPr>
          <p:nvPr>
            <p:ph type="sldNum" sz="quarter" idx="10"/>
          </p:nvPr>
        </p:nvSpPr>
        <p:spPr/>
        <p:txBody>
          <a:bodyPr/>
          <a:lstStyle/>
          <a:p>
            <a:fld id="{1D1668E8-DB5F-48B5-B5F4-B04B6EF86813}" type="slidenum">
              <a:rPr lang="zh-CN" altLang="en-US" smtClean="0"/>
              <a:t>72</a:t>
            </a:fld>
            <a:endParaRPr lang="zh-CN" altLang="en-US"/>
          </a:p>
        </p:txBody>
      </p:sp>
    </p:spTree>
    <p:extLst>
      <p:ext uri="{BB962C8B-B14F-4D97-AF65-F5344CB8AC3E}">
        <p14:creationId xmlns:p14="http://schemas.microsoft.com/office/powerpoint/2010/main" val="1598121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Facts: a.k.a. </a:t>
            </a:r>
            <a:r>
              <a:rPr lang="en-US" altLang="zh-CN" dirty="0" err="1"/>
              <a:t>assertional</a:t>
            </a:r>
            <a:r>
              <a:rPr lang="en-US" altLang="zh-CN" dirty="0"/>
              <a:t> knowledge, regarding individual objects</a:t>
            </a:r>
          </a:p>
          <a:p>
            <a:r>
              <a:rPr lang="en-US" altLang="zh-CN" b="0" dirty="0"/>
              <a:t>Rules:</a:t>
            </a:r>
            <a:r>
              <a:rPr lang="en-US" altLang="zh-CN" b="0" baseline="0" dirty="0"/>
              <a:t> a.k.a. terminological knowledge, more </a:t>
            </a:r>
            <a:r>
              <a:rPr lang="en-US" altLang="zh-CN" b="0" baseline="0"/>
              <a:t>generic knowledge</a:t>
            </a:r>
            <a:endParaRPr lang="zh-CN" altLang="en-US" b="0" dirty="0"/>
          </a:p>
        </p:txBody>
      </p:sp>
      <p:sp>
        <p:nvSpPr>
          <p:cNvPr id="4" name="灯片编号占位符 3"/>
          <p:cNvSpPr>
            <a:spLocks noGrp="1"/>
          </p:cNvSpPr>
          <p:nvPr>
            <p:ph type="sldNum" sz="quarter" idx="10"/>
          </p:nvPr>
        </p:nvSpPr>
        <p:spPr/>
        <p:txBody>
          <a:bodyPr/>
          <a:lstStyle/>
          <a:p>
            <a:fld id="{1D1668E8-DB5F-48B5-B5F4-B04B6EF86813}" type="slidenum">
              <a:rPr lang="zh-CN" altLang="en-US" smtClean="0"/>
              <a:t>3</a:t>
            </a:fld>
            <a:endParaRPr lang="zh-CN" altLang="en-US"/>
          </a:p>
        </p:txBody>
      </p:sp>
    </p:spTree>
    <p:extLst>
      <p:ext uri="{BB962C8B-B14F-4D97-AF65-F5344CB8AC3E}">
        <p14:creationId xmlns:p14="http://schemas.microsoft.com/office/powerpoint/2010/main" val="30852779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a:solidFill>
                  <a:schemeClr val="tx1"/>
                </a:solidFill>
                <a:effectLst/>
                <a:latin typeface="+mn-lt"/>
                <a:ea typeface="+mn-ea"/>
                <a:cs typeface="+mn-cs"/>
              </a:rPr>
              <a:t>人工智能现在有很多不同的分支，我这里列了三个主要的分支，就是</a:t>
            </a:r>
            <a:r>
              <a:rPr lang="zh-CN" altLang="en-US" sz="1200" b="1" i="0" kern="1200" dirty="0">
                <a:solidFill>
                  <a:schemeClr val="tx1"/>
                </a:solidFill>
                <a:effectLst/>
                <a:latin typeface="+mn-lt"/>
                <a:ea typeface="+mn-ea"/>
                <a:cs typeface="+mn-cs"/>
              </a:rPr>
              <a:t>经验主义</a:t>
            </a:r>
            <a:r>
              <a:rPr lang="en-US" altLang="zh-CN" sz="1200" b="1" i="0" kern="1200" dirty="0">
                <a:solidFill>
                  <a:schemeClr val="tx1"/>
                </a:solidFill>
                <a:effectLst/>
                <a:latin typeface="+mn-lt"/>
                <a:ea typeface="+mn-ea"/>
                <a:cs typeface="+mn-cs"/>
              </a:rPr>
              <a:t>(</a:t>
            </a:r>
            <a:r>
              <a:rPr lang="en-US" altLang="zh-CN" sz="1200" b="0" i="0" kern="1200" dirty="0">
                <a:solidFill>
                  <a:schemeClr val="tx1"/>
                </a:solidFill>
                <a:effectLst/>
                <a:latin typeface="+mn-lt"/>
                <a:ea typeface="+mn-ea"/>
                <a:cs typeface="+mn-cs"/>
              </a:rPr>
              <a:t>empiricism</a:t>
            </a:r>
            <a:r>
              <a:rPr lang="en-US" altLang="zh-CN" sz="1200" b="1"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，或者称为机器学习方法，还有</a:t>
            </a:r>
            <a:r>
              <a:rPr lang="zh-CN" altLang="en-US" sz="1200" b="1" i="0" kern="1200" dirty="0">
                <a:solidFill>
                  <a:schemeClr val="tx1"/>
                </a:solidFill>
                <a:effectLst/>
                <a:latin typeface="+mn-lt"/>
                <a:ea typeface="+mn-ea"/>
                <a:cs typeface="+mn-cs"/>
              </a:rPr>
              <a:t>联结主义</a:t>
            </a:r>
            <a:r>
              <a:rPr lang="en-US" altLang="zh-CN" sz="1200" b="0" i="0" kern="1200" dirty="0">
                <a:solidFill>
                  <a:schemeClr val="tx1"/>
                </a:solidFill>
                <a:effectLst/>
                <a:latin typeface="+mn-lt"/>
                <a:ea typeface="+mn-ea"/>
                <a:cs typeface="+mn-cs"/>
              </a:rPr>
              <a:t>(connectionism)</a:t>
            </a:r>
            <a:r>
              <a:rPr lang="zh-CN" altLang="en-US" sz="1200" b="0" i="0" kern="1200" dirty="0">
                <a:solidFill>
                  <a:schemeClr val="tx1"/>
                </a:solidFill>
                <a:effectLst/>
                <a:latin typeface="+mn-lt"/>
                <a:ea typeface="+mn-ea"/>
                <a:cs typeface="+mn-cs"/>
              </a:rPr>
              <a:t>，最近最火就是深度学习，在这之前是神经网络方法，还有今天我们要谈到的知识的方法，就是</a:t>
            </a:r>
            <a:r>
              <a:rPr lang="zh-CN" altLang="en-US" sz="1200" b="1" i="0" kern="1200" dirty="0">
                <a:solidFill>
                  <a:schemeClr val="tx1"/>
                </a:solidFill>
                <a:effectLst/>
                <a:latin typeface="+mn-lt"/>
                <a:ea typeface="+mn-ea"/>
                <a:cs typeface="+mn-cs"/>
              </a:rPr>
              <a:t>符号主义</a:t>
            </a:r>
            <a:r>
              <a:rPr lang="en-US" altLang="zh-CN" sz="1200" b="0" i="0" kern="1200" dirty="0">
                <a:solidFill>
                  <a:schemeClr val="tx1"/>
                </a:solidFill>
                <a:effectLst/>
                <a:latin typeface="+mn-lt"/>
                <a:ea typeface="+mn-ea"/>
                <a:cs typeface="+mn-cs"/>
              </a:rPr>
              <a:t>(</a:t>
            </a:r>
            <a:r>
              <a:rPr lang="en-US" altLang="zh-CN" sz="1200" b="0" i="0" kern="1200" dirty="0" err="1">
                <a:solidFill>
                  <a:schemeClr val="tx1"/>
                </a:solidFill>
                <a:effectLst/>
                <a:latin typeface="+mn-lt"/>
                <a:ea typeface="+mn-ea"/>
                <a:cs typeface="+mn-cs"/>
              </a:rPr>
              <a:t>Symbolicism</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，更早的时候叫逻辑，后来在</a:t>
            </a:r>
            <a:r>
              <a:rPr lang="en-US" altLang="zh-CN" sz="1200" b="0" i="0" kern="1200" dirty="0">
                <a:solidFill>
                  <a:schemeClr val="tx1"/>
                </a:solidFill>
                <a:effectLst/>
                <a:latin typeface="+mn-lt"/>
                <a:ea typeface="+mn-ea"/>
                <a:cs typeface="+mn-cs"/>
              </a:rPr>
              <a:t>90</a:t>
            </a:r>
            <a:r>
              <a:rPr lang="zh-CN" altLang="en-US" sz="1200" b="0" i="0" kern="1200" dirty="0">
                <a:solidFill>
                  <a:schemeClr val="tx1"/>
                </a:solidFill>
                <a:effectLst/>
                <a:latin typeface="+mn-lt"/>
                <a:ea typeface="+mn-ea"/>
                <a:cs typeface="+mn-cs"/>
              </a:rPr>
              <a:t>年代末的时候，开始有一个领域叫语义网，后来演化成了知识图谱。在金融领域里面，早期大家对于机器学习比较熟悉，包括像信用卡导购，营销，用户画像技术，我们都会用到很多机器学习的方法；最近一两年时间，深度学习开始广泛的应用，知识图谱进入还是算比较晚的吧。</a:t>
            </a:r>
            <a:endParaRPr lang="zh-CN" altLang="en-US" dirty="0"/>
          </a:p>
        </p:txBody>
      </p:sp>
      <p:sp>
        <p:nvSpPr>
          <p:cNvPr id="4" name="灯片编号占位符 3"/>
          <p:cNvSpPr>
            <a:spLocks noGrp="1"/>
          </p:cNvSpPr>
          <p:nvPr>
            <p:ph type="sldNum" sz="quarter" idx="10"/>
          </p:nvPr>
        </p:nvSpPr>
        <p:spPr/>
        <p:txBody>
          <a:bodyPr/>
          <a:lstStyle/>
          <a:p>
            <a:fld id="{1D1668E8-DB5F-48B5-B5F4-B04B6EF86813}" type="slidenum">
              <a:rPr lang="zh-CN" altLang="en-US" smtClean="0"/>
              <a:t>4</a:t>
            </a:fld>
            <a:endParaRPr lang="zh-CN" altLang="en-US"/>
          </a:p>
        </p:txBody>
      </p:sp>
    </p:spTree>
    <p:extLst>
      <p:ext uri="{BB962C8B-B14F-4D97-AF65-F5344CB8AC3E}">
        <p14:creationId xmlns:p14="http://schemas.microsoft.com/office/powerpoint/2010/main" val="18635173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江西财经大学</a:t>
            </a:r>
            <a:r>
              <a:rPr lang="en-US" altLang="zh-CN" dirty="0"/>
              <a:t>(Jiangxi University</a:t>
            </a:r>
            <a:r>
              <a:rPr lang="en-US" altLang="zh-CN" baseline="0" dirty="0"/>
              <a:t> of Finance and Economics)</a:t>
            </a:r>
          </a:p>
          <a:p>
            <a:r>
              <a:rPr lang="en-US" altLang="zh-CN" baseline="0" dirty="0"/>
              <a:t>Q: </a:t>
            </a:r>
            <a:r>
              <a:rPr lang="zh-CN" altLang="en-US" baseline="0" dirty="0"/>
              <a:t>如何得到各个高校的导师信息？</a:t>
            </a:r>
            <a:endParaRPr lang="en-US" altLang="zh-CN"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a:t>Q: </a:t>
            </a:r>
            <a:r>
              <a:rPr lang="zh-CN" altLang="en-US" dirty="0"/>
              <a:t>还缺少哪些关于导师</a:t>
            </a:r>
            <a:r>
              <a:rPr lang="zh-CN" altLang="en-US" baseline="0" dirty="0"/>
              <a:t>的重要信息？</a:t>
            </a:r>
            <a:r>
              <a:rPr lang="en-US" altLang="zh-CN" baseline="0" dirty="0"/>
              <a:t>Publications. Reputation. Social Connections. </a:t>
            </a:r>
          </a:p>
          <a:p>
            <a:r>
              <a:rPr lang="en-US" altLang="zh-CN" baseline="0" dirty="0"/>
              <a:t>Q: </a:t>
            </a:r>
            <a:r>
              <a:rPr lang="zh-CN" altLang="en-US" baseline="0" dirty="0"/>
              <a:t>如何根据学生的需求推展导师？要求：必须要求好导师，对学生的影响巨大；必须要求好学生，能与老师相配合。案例：武汉理工学生跳楼</a:t>
            </a:r>
            <a:endParaRPr lang="en-US" altLang="zh-CN" baseline="0" dirty="0"/>
          </a:p>
          <a:p>
            <a:endParaRPr lang="en-US" altLang="zh-CN" baseline="0" dirty="0"/>
          </a:p>
          <a:p>
            <a:r>
              <a:rPr lang="en-US" altLang="zh-CN" baseline="0" dirty="0"/>
              <a:t>Paper: </a:t>
            </a:r>
            <a:r>
              <a:rPr lang="en-US" altLang="zh-CN" b="1" dirty="0" err="1">
                <a:effectLst/>
              </a:rPr>
              <a:t>RecAdvisor</a:t>
            </a:r>
            <a:r>
              <a:rPr lang="en-US" altLang="zh-CN" b="1" dirty="0">
                <a:effectLst/>
              </a:rPr>
              <a:t>: Criteria-based Ph.D. Supervisor Recommendation </a:t>
            </a:r>
            <a:r>
              <a:rPr lang="en-US" altLang="zh-CN" b="0" dirty="0">
                <a:effectLst/>
              </a:rPr>
              <a:t>by </a:t>
            </a:r>
            <a:r>
              <a:rPr lang="en-US" altLang="zh-CN" dirty="0">
                <a:effectLst/>
              </a:rPr>
              <a:t>Mir </a:t>
            </a:r>
            <a:r>
              <a:rPr lang="en-US" altLang="zh-CN" dirty="0" err="1">
                <a:effectLst/>
              </a:rPr>
              <a:t>Anamul</a:t>
            </a:r>
            <a:r>
              <a:rPr lang="en-US" altLang="zh-CN" dirty="0">
                <a:effectLst/>
              </a:rPr>
              <a:t> </a:t>
            </a:r>
            <a:r>
              <a:rPr lang="en-US" altLang="zh-CN" dirty="0" err="1">
                <a:effectLst/>
              </a:rPr>
              <a:t>Hasan</a:t>
            </a:r>
            <a:r>
              <a:rPr lang="en-US" altLang="zh-CN" dirty="0">
                <a:effectLst/>
              </a:rPr>
              <a:t> (Florida State University); Daniel G. Schwartz (Florida State University)</a:t>
            </a:r>
            <a:endParaRPr lang="en-US" altLang="zh-CN" baseline="0" dirty="0"/>
          </a:p>
        </p:txBody>
      </p:sp>
      <p:sp>
        <p:nvSpPr>
          <p:cNvPr id="4" name="灯片编号占位符 3"/>
          <p:cNvSpPr>
            <a:spLocks noGrp="1"/>
          </p:cNvSpPr>
          <p:nvPr>
            <p:ph type="sldNum" sz="quarter" idx="10"/>
          </p:nvPr>
        </p:nvSpPr>
        <p:spPr/>
        <p:txBody>
          <a:bodyPr/>
          <a:lstStyle/>
          <a:p>
            <a:fld id="{1D1668E8-DB5F-48B5-B5F4-B04B6EF86813}" type="slidenum">
              <a:rPr lang="zh-CN" altLang="en-US" smtClean="0"/>
              <a:t>5</a:t>
            </a:fld>
            <a:endParaRPr lang="zh-CN" altLang="en-US"/>
          </a:p>
        </p:txBody>
      </p:sp>
    </p:spTree>
    <p:extLst>
      <p:ext uri="{BB962C8B-B14F-4D97-AF65-F5344CB8AC3E}">
        <p14:creationId xmlns:p14="http://schemas.microsoft.com/office/powerpoint/2010/main" val="37304646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为什么要做融合：</a:t>
            </a:r>
            <a:endParaRPr lang="en-US" altLang="zh-CN" dirty="0"/>
          </a:p>
          <a:p>
            <a:pPr marL="171450" indent="-171450">
              <a:buFont typeface="Arial" panose="020B0604020202020204" pitchFamily="34" charset="0"/>
              <a:buChar char="•"/>
            </a:pPr>
            <a:r>
              <a:rPr lang="zh-CN" altLang="en-US" dirty="0"/>
              <a:t>不想玩单机游戏，联网才好玩；</a:t>
            </a:r>
            <a:endParaRPr lang="en-US" altLang="zh-CN" dirty="0"/>
          </a:p>
          <a:p>
            <a:pPr marL="171450" indent="-171450">
              <a:buFont typeface="Arial" panose="020B0604020202020204" pitchFamily="34" charset="0"/>
              <a:buChar char="•"/>
            </a:pPr>
            <a:r>
              <a:rPr lang="zh-CN" altLang="en-US" dirty="0"/>
              <a:t>增强现有的图书管理系统：一本图书多个语言版本；获得对图书的更完整认识；</a:t>
            </a:r>
            <a:endParaRPr lang="en-US" altLang="zh-CN" dirty="0"/>
          </a:p>
          <a:p>
            <a:pPr marL="171450" indent="-171450">
              <a:buFont typeface="Arial" panose="020B0604020202020204" pitchFamily="34" charset="0"/>
              <a:buChar char="•"/>
            </a:pPr>
            <a:r>
              <a:rPr lang="zh-CN" altLang="en-US" dirty="0"/>
              <a:t>构建大数据系统：如</a:t>
            </a:r>
            <a:r>
              <a:rPr lang="zh-CN" altLang="en-US" baseline="0" dirty="0"/>
              <a:t> </a:t>
            </a:r>
            <a:r>
              <a:rPr lang="en-US" altLang="zh-CN" baseline="0" dirty="0"/>
              <a:t>Smart City</a:t>
            </a:r>
            <a:r>
              <a:rPr lang="zh-CN" altLang="en-US" baseline="0" dirty="0"/>
              <a:t>，创造新价值；</a:t>
            </a:r>
            <a:endParaRPr lang="zh-CN" altLang="en-US" dirty="0"/>
          </a:p>
        </p:txBody>
      </p:sp>
      <p:sp>
        <p:nvSpPr>
          <p:cNvPr id="4" name="灯片编号占位符 3"/>
          <p:cNvSpPr>
            <a:spLocks noGrp="1"/>
          </p:cNvSpPr>
          <p:nvPr>
            <p:ph type="sldNum" sz="quarter" idx="10"/>
          </p:nvPr>
        </p:nvSpPr>
        <p:spPr/>
        <p:txBody>
          <a:bodyPr/>
          <a:lstStyle/>
          <a:p>
            <a:fld id="{FAC33C9D-FC2A-4BE4-82B4-0D2E29A9347A}" type="slidenum">
              <a:rPr lang="zh-CN" altLang="en-US" smtClean="0"/>
              <a:t>13</a:t>
            </a:fld>
            <a:endParaRPr lang="zh-CN" altLang="en-US"/>
          </a:p>
        </p:txBody>
      </p:sp>
    </p:spTree>
    <p:extLst>
      <p:ext uri="{BB962C8B-B14F-4D97-AF65-F5344CB8AC3E}">
        <p14:creationId xmlns:p14="http://schemas.microsoft.com/office/powerpoint/2010/main" val="38071896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AC33C9D-FC2A-4BE4-82B4-0D2E29A9347A}" type="slidenum">
              <a:rPr lang="zh-CN" altLang="en-US" smtClean="0"/>
              <a:t>14</a:t>
            </a:fld>
            <a:endParaRPr lang="zh-CN" altLang="en-US"/>
          </a:p>
        </p:txBody>
      </p:sp>
    </p:spTree>
    <p:extLst>
      <p:ext uri="{BB962C8B-B14F-4D97-AF65-F5344CB8AC3E}">
        <p14:creationId xmlns:p14="http://schemas.microsoft.com/office/powerpoint/2010/main" val="4158961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AC33C9D-FC2A-4BE4-82B4-0D2E29A9347A}" type="slidenum">
              <a:rPr lang="zh-CN" altLang="en-US" smtClean="0"/>
              <a:t>17</a:t>
            </a:fld>
            <a:endParaRPr lang="zh-CN" altLang="en-US"/>
          </a:p>
        </p:txBody>
      </p:sp>
    </p:spTree>
    <p:extLst>
      <p:ext uri="{BB962C8B-B14F-4D97-AF65-F5344CB8AC3E}">
        <p14:creationId xmlns:p14="http://schemas.microsoft.com/office/powerpoint/2010/main" val="37427480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err="1"/>
              <a:t>Dbpedia</a:t>
            </a:r>
            <a:r>
              <a:rPr lang="en-US" altLang="zh-CN" dirty="0"/>
              <a:t> is actually an</a:t>
            </a:r>
            <a:r>
              <a:rPr lang="en-US" altLang="zh-CN" baseline="0" dirty="0"/>
              <a:t> applications of semantic Web. </a:t>
            </a:r>
            <a:endParaRPr lang="zh-CN" altLang="en-US" dirty="0"/>
          </a:p>
        </p:txBody>
      </p:sp>
      <p:sp>
        <p:nvSpPr>
          <p:cNvPr id="4" name="灯片编号占位符 3"/>
          <p:cNvSpPr>
            <a:spLocks noGrp="1"/>
          </p:cNvSpPr>
          <p:nvPr>
            <p:ph type="sldNum" sz="quarter" idx="10"/>
          </p:nvPr>
        </p:nvSpPr>
        <p:spPr/>
        <p:txBody>
          <a:bodyPr/>
          <a:lstStyle/>
          <a:p>
            <a:fld id="{FAC33C9D-FC2A-4BE4-82B4-0D2E29A9347A}" type="slidenum">
              <a:rPr lang="zh-CN" altLang="en-US" smtClean="0"/>
              <a:t>19</a:t>
            </a:fld>
            <a:endParaRPr lang="zh-CN" altLang="en-US"/>
          </a:p>
        </p:txBody>
      </p:sp>
    </p:spTree>
    <p:extLst>
      <p:ext uri="{BB962C8B-B14F-4D97-AF65-F5344CB8AC3E}">
        <p14:creationId xmlns:p14="http://schemas.microsoft.com/office/powerpoint/2010/main" val="42046520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5128" name="Rectangle 8"/>
          <p:cNvSpPr>
            <a:spLocks noGrp="1" noChangeArrowheads="1"/>
          </p:cNvSpPr>
          <p:nvPr>
            <p:ph type="subTitle" idx="1"/>
          </p:nvPr>
        </p:nvSpPr>
        <p:spPr>
          <a:xfrm>
            <a:off x="1692275" y="3789363"/>
            <a:ext cx="6119813" cy="1249362"/>
          </a:xfrm>
        </p:spPr>
        <p:txBody>
          <a:bodyPr anchor="ctr"/>
          <a:lstStyle>
            <a:lvl1pPr marL="0" indent="0" algn="ctr">
              <a:buFont typeface="Wingdings" pitchFamily="-65" charset="2"/>
              <a:buNone/>
              <a:defRPr/>
            </a:lvl1pPr>
          </a:lstStyle>
          <a:p>
            <a:r>
              <a:rPr lang="el-GR"/>
              <a:t>Click to edit Master subtitle style</a:t>
            </a:r>
          </a:p>
        </p:txBody>
      </p:sp>
      <p:sp>
        <p:nvSpPr>
          <p:cNvPr id="5132" name="AutoShape 12"/>
          <p:cNvSpPr>
            <a:spLocks noGrp="1" noChangeArrowheads="1"/>
          </p:cNvSpPr>
          <p:nvPr>
            <p:ph type="ctrTitle" sz="quarter"/>
          </p:nvPr>
        </p:nvSpPr>
        <p:spPr>
          <a:xfrm>
            <a:off x="468313" y="990600"/>
            <a:ext cx="8447087" cy="1905000"/>
          </a:xfrm>
          <a:prstGeom prst="roundRect">
            <a:avLst>
              <a:gd name="adj" fmla="val 50000"/>
            </a:avLst>
          </a:prstGeom>
          <a:noFill/>
        </p:spPr>
        <p:txBody>
          <a:bodyPr anchorCtr="0"/>
          <a:lstStyle>
            <a:lvl1pPr>
              <a:defRPr sz="4000"/>
            </a:lvl1pPr>
          </a:lstStyle>
          <a:p>
            <a:r>
              <a:rPr lang="el-GR"/>
              <a:t>Click to edit Master title style</a:t>
            </a:r>
          </a:p>
        </p:txBody>
      </p:sp>
    </p:spTree>
    <p:extLst>
      <p:ext uri="{BB962C8B-B14F-4D97-AF65-F5344CB8AC3E}">
        <p14:creationId xmlns:p14="http://schemas.microsoft.com/office/powerpoint/2010/main" val="26815173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756329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96075" y="260350"/>
            <a:ext cx="2124075" cy="611981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23850" y="260350"/>
            <a:ext cx="6219825" cy="611981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587352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299770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4205068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95288" y="1412875"/>
            <a:ext cx="4100512" cy="49672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412875"/>
            <a:ext cx="4100513" cy="49672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752715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452938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4249142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400521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9526683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0601409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AutoShape 9"/>
          <p:cNvSpPr>
            <a:spLocks noGrp="1" noChangeArrowheads="1"/>
          </p:cNvSpPr>
          <p:nvPr>
            <p:ph type="title"/>
          </p:nvPr>
        </p:nvSpPr>
        <p:spPr bwMode="auto">
          <a:xfrm>
            <a:off x="323850" y="260350"/>
            <a:ext cx="8496300" cy="784225"/>
          </a:xfrm>
          <a:prstGeom prst="roundRect">
            <a:avLst>
              <a:gd name="adj" fmla="val 21667"/>
            </a:avLst>
          </a:prstGeom>
          <a:solidFill>
            <a:srgbClr val="E1F4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1" compatLnSpc="1">
            <a:prstTxWarp prst="textNoShape">
              <a:avLst/>
            </a:prstTxWarp>
          </a:bodyPr>
          <a:lstStyle/>
          <a:p>
            <a:pPr lvl="0"/>
            <a:r>
              <a:rPr lang="el-GR" altLang="zh-CN"/>
              <a:t>Click to edit Master title style</a:t>
            </a:r>
          </a:p>
        </p:txBody>
      </p:sp>
      <p:sp>
        <p:nvSpPr>
          <p:cNvPr id="1027" name="Rectangle 10"/>
          <p:cNvSpPr>
            <a:spLocks noGrp="1" noChangeArrowheads="1"/>
          </p:cNvSpPr>
          <p:nvPr>
            <p:ph type="body" idx="1"/>
          </p:nvPr>
        </p:nvSpPr>
        <p:spPr bwMode="auto">
          <a:xfrm>
            <a:off x="395288" y="1412875"/>
            <a:ext cx="8353425" cy="4967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l-GR" altLang="zh-CN"/>
              <a:t>Click to edit Master text styles</a:t>
            </a:r>
          </a:p>
          <a:p>
            <a:pPr lvl="1"/>
            <a:r>
              <a:rPr lang="el-GR" altLang="zh-CN"/>
              <a:t>Second level</a:t>
            </a:r>
          </a:p>
          <a:p>
            <a:pPr lvl="2"/>
            <a:r>
              <a:rPr lang="el-GR" altLang="zh-CN"/>
              <a:t>Third level</a:t>
            </a:r>
          </a:p>
          <a:p>
            <a:pPr lvl="3"/>
            <a:r>
              <a:rPr lang="el-GR" altLang="zh-CN"/>
              <a:t>Fourth level</a:t>
            </a:r>
          </a:p>
          <a:p>
            <a:pPr lvl="4"/>
            <a:r>
              <a:rPr lang="el-GR" altLang="zh-CN"/>
              <a:t>Fifth level</a:t>
            </a:r>
          </a:p>
        </p:txBody>
      </p:sp>
    </p:spTree>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Lst>
  <p:txStyles>
    <p:titleStyle>
      <a:lvl1pPr algn="ctr" rtl="0" eaLnBrk="0" fontAlgn="base" hangingPunct="0">
        <a:lnSpc>
          <a:spcPct val="90000"/>
        </a:lnSpc>
        <a:spcBef>
          <a:spcPct val="0"/>
        </a:spcBef>
        <a:spcAft>
          <a:spcPct val="0"/>
        </a:spcAft>
        <a:defRPr sz="3600" b="1">
          <a:solidFill>
            <a:srgbClr val="000000"/>
          </a:solidFill>
          <a:latin typeface="+mj-lt"/>
          <a:ea typeface="ＭＳ Ｐゴシック" panose="020B0600070205080204" pitchFamily="34" charset="-128"/>
          <a:cs typeface="ＭＳ Ｐゴシック" charset="0"/>
        </a:defRPr>
      </a:lvl1pPr>
      <a:lvl2pPr algn="ctr" rtl="0" eaLnBrk="0" fontAlgn="base" hangingPunct="0">
        <a:lnSpc>
          <a:spcPct val="90000"/>
        </a:lnSpc>
        <a:spcBef>
          <a:spcPct val="0"/>
        </a:spcBef>
        <a:spcAft>
          <a:spcPct val="0"/>
        </a:spcAft>
        <a:defRPr sz="3600" b="1">
          <a:solidFill>
            <a:srgbClr val="000000"/>
          </a:solidFill>
          <a:latin typeface="Arial" pitchFamily="-65" charset="0"/>
          <a:ea typeface="ＭＳ Ｐゴシック" panose="020B0600070205080204" pitchFamily="34" charset="-128"/>
          <a:cs typeface="ＭＳ Ｐゴシック" charset="0"/>
        </a:defRPr>
      </a:lvl2pPr>
      <a:lvl3pPr algn="ctr" rtl="0" eaLnBrk="0" fontAlgn="base" hangingPunct="0">
        <a:lnSpc>
          <a:spcPct val="90000"/>
        </a:lnSpc>
        <a:spcBef>
          <a:spcPct val="0"/>
        </a:spcBef>
        <a:spcAft>
          <a:spcPct val="0"/>
        </a:spcAft>
        <a:defRPr sz="3600" b="1">
          <a:solidFill>
            <a:srgbClr val="000000"/>
          </a:solidFill>
          <a:latin typeface="Arial" pitchFamily="-65" charset="0"/>
          <a:ea typeface="ＭＳ Ｐゴシック" panose="020B0600070205080204" pitchFamily="34" charset="-128"/>
          <a:cs typeface="ＭＳ Ｐゴシック" charset="0"/>
        </a:defRPr>
      </a:lvl3pPr>
      <a:lvl4pPr algn="ctr" rtl="0" eaLnBrk="0" fontAlgn="base" hangingPunct="0">
        <a:lnSpc>
          <a:spcPct val="90000"/>
        </a:lnSpc>
        <a:spcBef>
          <a:spcPct val="0"/>
        </a:spcBef>
        <a:spcAft>
          <a:spcPct val="0"/>
        </a:spcAft>
        <a:defRPr sz="3600" b="1">
          <a:solidFill>
            <a:srgbClr val="000000"/>
          </a:solidFill>
          <a:latin typeface="Arial" pitchFamily="-65" charset="0"/>
          <a:ea typeface="ＭＳ Ｐゴシック" panose="020B0600070205080204" pitchFamily="34" charset="-128"/>
          <a:cs typeface="ＭＳ Ｐゴシック" charset="0"/>
        </a:defRPr>
      </a:lvl4pPr>
      <a:lvl5pPr algn="ctr" rtl="0" eaLnBrk="0" fontAlgn="base" hangingPunct="0">
        <a:lnSpc>
          <a:spcPct val="90000"/>
        </a:lnSpc>
        <a:spcBef>
          <a:spcPct val="0"/>
        </a:spcBef>
        <a:spcAft>
          <a:spcPct val="0"/>
        </a:spcAft>
        <a:defRPr sz="3600" b="1">
          <a:solidFill>
            <a:srgbClr val="000000"/>
          </a:solidFill>
          <a:latin typeface="Arial" pitchFamily="-65" charset="0"/>
          <a:ea typeface="ＭＳ Ｐゴシック" panose="020B0600070205080204" pitchFamily="34" charset="-128"/>
          <a:cs typeface="ＭＳ Ｐゴシック" charset="0"/>
        </a:defRPr>
      </a:lvl5pPr>
      <a:lvl6pPr marL="457200" algn="ctr" rtl="0" fontAlgn="base">
        <a:lnSpc>
          <a:spcPct val="90000"/>
        </a:lnSpc>
        <a:spcBef>
          <a:spcPct val="0"/>
        </a:spcBef>
        <a:spcAft>
          <a:spcPct val="0"/>
        </a:spcAft>
        <a:defRPr sz="3600" b="1">
          <a:solidFill>
            <a:srgbClr val="000000"/>
          </a:solidFill>
          <a:latin typeface="Arial" pitchFamily="-65" charset="0"/>
        </a:defRPr>
      </a:lvl6pPr>
      <a:lvl7pPr marL="914400" algn="ctr" rtl="0" fontAlgn="base">
        <a:lnSpc>
          <a:spcPct val="90000"/>
        </a:lnSpc>
        <a:spcBef>
          <a:spcPct val="0"/>
        </a:spcBef>
        <a:spcAft>
          <a:spcPct val="0"/>
        </a:spcAft>
        <a:defRPr sz="3600" b="1">
          <a:solidFill>
            <a:srgbClr val="000000"/>
          </a:solidFill>
          <a:latin typeface="Arial" pitchFamily="-65" charset="0"/>
        </a:defRPr>
      </a:lvl7pPr>
      <a:lvl8pPr marL="1371600" algn="ctr" rtl="0" fontAlgn="base">
        <a:lnSpc>
          <a:spcPct val="90000"/>
        </a:lnSpc>
        <a:spcBef>
          <a:spcPct val="0"/>
        </a:spcBef>
        <a:spcAft>
          <a:spcPct val="0"/>
        </a:spcAft>
        <a:defRPr sz="3600" b="1">
          <a:solidFill>
            <a:srgbClr val="000000"/>
          </a:solidFill>
          <a:latin typeface="Arial" pitchFamily="-65" charset="0"/>
        </a:defRPr>
      </a:lvl8pPr>
      <a:lvl9pPr marL="1828800" algn="ctr" rtl="0" fontAlgn="base">
        <a:lnSpc>
          <a:spcPct val="90000"/>
        </a:lnSpc>
        <a:spcBef>
          <a:spcPct val="0"/>
        </a:spcBef>
        <a:spcAft>
          <a:spcPct val="0"/>
        </a:spcAft>
        <a:defRPr sz="3600" b="1">
          <a:solidFill>
            <a:srgbClr val="000000"/>
          </a:solidFill>
          <a:latin typeface="Arial" pitchFamily="-65" charset="0"/>
        </a:defRPr>
      </a:lvl9pPr>
    </p:titleStyle>
    <p:bodyStyle>
      <a:lvl1pPr marL="280988" indent="-280988" algn="l" rtl="0" eaLnBrk="0" fontAlgn="base" hangingPunct="0">
        <a:spcBef>
          <a:spcPct val="20000"/>
        </a:spcBef>
        <a:spcAft>
          <a:spcPct val="0"/>
        </a:spcAft>
        <a:buClr>
          <a:schemeClr val="tx1"/>
        </a:buClr>
        <a:buSzPct val="75000"/>
        <a:buFont typeface="Wingdings" panose="05000000000000000000" pitchFamily="2" charset="2"/>
        <a:buChar char="l"/>
        <a:defRPr sz="2800">
          <a:solidFill>
            <a:srgbClr val="000000"/>
          </a:solidFill>
          <a:latin typeface="+mn-lt"/>
          <a:ea typeface="ＭＳ Ｐゴシック" panose="020B0600070205080204" pitchFamily="34" charset="-128"/>
          <a:cs typeface="ＭＳ Ｐゴシック" charset="0"/>
        </a:defRPr>
      </a:lvl1pPr>
      <a:lvl2pPr marL="682625" indent="-287338" algn="l" rtl="0" eaLnBrk="0" fontAlgn="base" hangingPunct="0">
        <a:spcBef>
          <a:spcPct val="20000"/>
        </a:spcBef>
        <a:spcAft>
          <a:spcPct val="0"/>
        </a:spcAft>
        <a:buClr>
          <a:schemeClr val="tx1"/>
        </a:buClr>
        <a:buSzPct val="75000"/>
        <a:buChar char="–"/>
        <a:defRPr sz="2400">
          <a:solidFill>
            <a:srgbClr val="000000"/>
          </a:solidFill>
          <a:latin typeface="+mn-lt"/>
          <a:ea typeface="ＭＳ Ｐゴシック" panose="020B0600070205080204" pitchFamily="34" charset="-128"/>
        </a:defRPr>
      </a:lvl2pPr>
      <a:lvl3pPr marL="1023938" indent="-227013" algn="l" rtl="0" eaLnBrk="0" fontAlgn="base" hangingPunct="0">
        <a:spcBef>
          <a:spcPct val="20000"/>
        </a:spcBef>
        <a:spcAft>
          <a:spcPct val="0"/>
        </a:spcAft>
        <a:buClr>
          <a:schemeClr val="tx1"/>
        </a:buClr>
        <a:buSzPct val="75000"/>
        <a:buFont typeface="Wingdings" panose="05000000000000000000" pitchFamily="2" charset="2"/>
        <a:buChar char="l"/>
        <a:defRPr sz="2000">
          <a:solidFill>
            <a:srgbClr val="000000"/>
          </a:solidFill>
          <a:latin typeface="+mn-lt"/>
          <a:ea typeface="ＭＳ Ｐゴシック" panose="020B0600070205080204" pitchFamily="34" charset="-128"/>
        </a:defRPr>
      </a:lvl3pPr>
      <a:lvl4pPr marL="1365250" indent="-227013" algn="l" rtl="0" eaLnBrk="0" fontAlgn="base" hangingPunct="0">
        <a:spcBef>
          <a:spcPct val="20000"/>
        </a:spcBef>
        <a:spcAft>
          <a:spcPct val="0"/>
        </a:spcAft>
        <a:buClr>
          <a:schemeClr val="tx1"/>
        </a:buClr>
        <a:buSzPct val="80000"/>
        <a:buChar char="–"/>
        <a:defRPr>
          <a:solidFill>
            <a:srgbClr val="000000"/>
          </a:solidFill>
          <a:latin typeface="+mn-lt"/>
          <a:ea typeface="ＭＳ Ｐゴシック" panose="020B0600070205080204" pitchFamily="34" charset="-128"/>
        </a:defRPr>
      </a:lvl4pPr>
      <a:lvl5pPr marL="1706563" indent="-227013" algn="l" rtl="0" eaLnBrk="0" fontAlgn="base" hangingPunct="0">
        <a:spcBef>
          <a:spcPct val="20000"/>
        </a:spcBef>
        <a:spcAft>
          <a:spcPct val="0"/>
        </a:spcAft>
        <a:buClr>
          <a:schemeClr val="tx1"/>
        </a:buClr>
        <a:buSzPct val="65000"/>
        <a:buFont typeface="Wingdings" panose="05000000000000000000" pitchFamily="2" charset="2"/>
        <a:buChar char="l"/>
        <a:defRPr>
          <a:solidFill>
            <a:srgbClr val="000000"/>
          </a:solidFill>
          <a:latin typeface="+mn-lt"/>
          <a:ea typeface="ＭＳ Ｐゴシック" panose="020B0600070205080204" pitchFamily="34" charset="-128"/>
        </a:defRPr>
      </a:lvl5pPr>
      <a:lvl6pPr marL="2163763" indent="-227013" algn="l" rtl="0" fontAlgn="base">
        <a:spcBef>
          <a:spcPct val="20000"/>
        </a:spcBef>
        <a:spcAft>
          <a:spcPct val="0"/>
        </a:spcAft>
        <a:buClr>
          <a:schemeClr val="tx1"/>
        </a:buClr>
        <a:buSzPct val="65000"/>
        <a:buFont typeface="Wingdings" pitchFamily="-65" charset="2"/>
        <a:buChar char="l"/>
        <a:defRPr>
          <a:solidFill>
            <a:srgbClr val="000000"/>
          </a:solidFill>
          <a:latin typeface="+mn-lt"/>
          <a:ea typeface="ＭＳ Ｐゴシック" pitchFamily="-65" charset="-128"/>
        </a:defRPr>
      </a:lvl6pPr>
      <a:lvl7pPr marL="2620963" indent="-227013" algn="l" rtl="0" fontAlgn="base">
        <a:spcBef>
          <a:spcPct val="20000"/>
        </a:spcBef>
        <a:spcAft>
          <a:spcPct val="0"/>
        </a:spcAft>
        <a:buClr>
          <a:schemeClr val="tx1"/>
        </a:buClr>
        <a:buSzPct val="65000"/>
        <a:buFont typeface="Wingdings" pitchFamily="-65" charset="2"/>
        <a:buChar char="l"/>
        <a:defRPr>
          <a:solidFill>
            <a:srgbClr val="000000"/>
          </a:solidFill>
          <a:latin typeface="+mn-lt"/>
          <a:ea typeface="ＭＳ Ｐゴシック" pitchFamily="-65" charset="-128"/>
        </a:defRPr>
      </a:lvl7pPr>
      <a:lvl8pPr marL="3078163" indent="-227013" algn="l" rtl="0" fontAlgn="base">
        <a:spcBef>
          <a:spcPct val="20000"/>
        </a:spcBef>
        <a:spcAft>
          <a:spcPct val="0"/>
        </a:spcAft>
        <a:buClr>
          <a:schemeClr val="tx1"/>
        </a:buClr>
        <a:buSzPct val="65000"/>
        <a:buFont typeface="Wingdings" pitchFamily="-65" charset="2"/>
        <a:buChar char="l"/>
        <a:defRPr>
          <a:solidFill>
            <a:srgbClr val="000000"/>
          </a:solidFill>
          <a:latin typeface="+mn-lt"/>
          <a:ea typeface="ＭＳ Ｐゴシック" pitchFamily="-65" charset="-128"/>
        </a:defRPr>
      </a:lvl8pPr>
      <a:lvl9pPr marL="3535363" indent="-227013" algn="l" rtl="0" fontAlgn="base">
        <a:spcBef>
          <a:spcPct val="20000"/>
        </a:spcBef>
        <a:spcAft>
          <a:spcPct val="0"/>
        </a:spcAft>
        <a:buClr>
          <a:schemeClr val="tx1"/>
        </a:buClr>
        <a:buSzPct val="65000"/>
        <a:buFont typeface="Wingdings" pitchFamily="-65" charset="2"/>
        <a:buChar char="l"/>
        <a:defRPr>
          <a:solidFill>
            <a:srgbClr val="000000"/>
          </a:solidFill>
          <a:latin typeface="+mn-lt"/>
          <a:ea typeface="ＭＳ Ｐゴシック" pitchFamily="-65"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tmp"/><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8" Type="http://schemas.openxmlformats.org/officeDocument/2006/relationships/hyperlink" Target="https://en.wikipedia.org/wiki/Dataset" TargetMode="External"/><Relationship Id="rId3" Type="http://schemas.openxmlformats.org/officeDocument/2006/relationships/hyperlink" Target="https://en.wikipedia.org/wiki/Database" TargetMode="External"/><Relationship Id="rId7" Type="http://schemas.openxmlformats.org/officeDocument/2006/relationships/hyperlink" Target="https://en.wikipedia.org/wiki/Semantic_Query"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hyperlink" Target="https://en.wikipedia.org/wiki/World_Wide_Web" TargetMode="External"/><Relationship Id="rId5" Type="http://schemas.openxmlformats.org/officeDocument/2006/relationships/hyperlink" Target="https://en.wikipedia.org/wiki/Wikipedia" TargetMode="External"/><Relationship Id="rId4" Type="http://schemas.openxmlformats.org/officeDocument/2006/relationships/hyperlink" Target="https://en.wikipedia.org/wiki/Structured_content"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hyperlink" Target="https://zhuanlan.zhihu.com/p/26208385?group_id=833348558605406208" TargetMode="External"/></Relationships>
</file>

<file path=ppt/slides/_rels/slide4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22.tmp"/><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hyperlink" Target="mailto:guogb@swc.neu.edu.cn"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24.tmp"/><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25.tmp"/><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27.tmp"/><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hyperlink" Target="http://acemap.sjtu.edu.cn/app/AceKG/" TargetMode="External"/><Relationship Id="rId2" Type="http://schemas.openxmlformats.org/officeDocument/2006/relationships/image" Target="../media/image28.tmp"/><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image" Target="../media/image29.tmp"/><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AutoShape 2"/>
          <p:cNvSpPr>
            <a:spLocks noGrp="1" noChangeArrowheads="1"/>
          </p:cNvSpPr>
          <p:nvPr>
            <p:ph type="ctrTitle"/>
          </p:nvPr>
        </p:nvSpPr>
        <p:spPr>
          <a:xfrm>
            <a:off x="467544" y="0"/>
            <a:ext cx="8447087" cy="2852935"/>
          </a:xfrm>
          <a:noFill/>
          <a:extLst>
            <a:ext uri="{909E8E84-426E-40DD-AFC4-6F175D3DCCD1}">
              <a14:hiddenFill xmlns:a14="http://schemas.microsoft.com/office/drawing/2010/main">
                <a:solidFill>
                  <a:srgbClr val="E1F4FF"/>
                </a:solidFill>
              </a14:hiddenFill>
            </a:ext>
          </a:extLst>
        </p:spPr>
        <p:txBody>
          <a:bodyPr/>
          <a:lstStyle/>
          <a:p>
            <a:pPr eaLnBrk="1" hangingPunct="1">
              <a:lnSpc>
                <a:spcPct val="100000"/>
              </a:lnSpc>
              <a:spcBef>
                <a:spcPct val="60000"/>
              </a:spcBef>
            </a:pPr>
            <a:r>
              <a:rPr lang="en-US" altLang="zh-CN" sz="7400" dirty="0"/>
              <a:t>Chapter 3.3</a:t>
            </a:r>
            <a:endParaRPr lang="el-GR" altLang="zh-CN" sz="4400" dirty="0"/>
          </a:p>
        </p:txBody>
      </p:sp>
      <p:sp>
        <p:nvSpPr>
          <p:cNvPr id="4" name="矩形 3">
            <a:extLst>
              <a:ext uri="{FF2B5EF4-FFF2-40B4-BE49-F238E27FC236}">
                <a16:creationId xmlns:a16="http://schemas.microsoft.com/office/drawing/2014/main" id="{C7EA347A-7769-4A26-AB2F-63E2DBAFE37C}"/>
              </a:ext>
            </a:extLst>
          </p:cNvPr>
          <p:cNvSpPr/>
          <p:nvPr/>
        </p:nvSpPr>
        <p:spPr>
          <a:xfrm>
            <a:off x="114684" y="2568452"/>
            <a:ext cx="8914631" cy="3816429"/>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pPr fontAlgn="auto">
              <a:spcBef>
                <a:spcPts val="0"/>
              </a:spcBef>
              <a:spcAft>
                <a:spcPts val="0"/>
              </a:spcAft>
              <a:defRPr/>
            </a:pPr>
            <a:r>
              <a:rPr lang="en-US" altLang="zh-CN" sz="3600" b="1" dirty="0">
                <a:ln w="9000" cmpd="sng">
                  <a:solidFill>
                    <a:schemeClr val="accent4">
                      <a:shade val="50000"/>
                      <a:satMod val="120000"/>
                    </a:schemeClr>
                  </a:solidFill>
                  <a:prstDash val="solid"/>
                </a:ln>
                <a:solidFill>
                  <a:schemeClr val="bg1">
                    <a:lumMod val="75000"/>
                  </a:schemeClr>
                </a:solidFill>
                <a:effectLst>
                  <a:reflection blurRad="12700" stA="28000" endPos="45000" dist="1000" dir="5400000" sy="-100000" algn="bl" rotWithShape="0"/>
                </a:effectLst>
              </a:rPr>
              <a:t>&lt;course&gt;</a:t>
            </a:r>
          </a:p>
          <a:p>
            <a:pPr fontAlgn="auto">
              <a:spcBef>
                <a:spcPts val="0"/>
              </a:spcBef>
              <a:spcAft>
                <a:spcPts val="0"/>
              </a:spcAft>
              <a:defRPr/>
            </a:pPr>
            <a:r>
              <a:rPr lang="en-US" altLang="zh-CN" sz="3600" b="1" dirty="0">
                <a:ln w="9000" cmpd="sng">
                  <a:solidFill>
                    <a:schemeClr val="accent4">
                      <a:shade val="50000"/>
                      <a:satMod val="120000"/>
                    </a:schemeClr>
                  </a:solidFill>
                  <a:prstDash val="solid"/>
                </a:ln>
                <a:effectLst>
                  <a:reflection blurRad="12700" stA="28000" endPos="45000" dist="1000" dir="5400000" sy="-100000" algn="bl" rotWithShape="0"/>
                </a:effectLst>
              </a:rPr>
              <a:t>	</a:t>
            </a:r>
            <a:r>
              <a:rPr lang="en-US" altLang="zh-CN" sz="3600" b="1" dirty="0">
                <a:ln w="9000" cmpd="sng">
                  <a:solidFill>
                    <a:schemeClr val="accent4">
                      <a:shade val="50000"/>
                      <a:satMod val="120000"/>
                    </a:schemeClr>
                  </a:solidFill>
                  <a:prstDash val="solid"/>
                </a:ln>
                <a:solidFill>
                  <a:schemeClr val="bg1">
                    <a:lumMod val="75000"/>
                  </a:schemeClr>
                </a:solidFill>
                <a:effectLst>
                  <a:reflection blurRad="12700" stA="28000" endPos="45000" dist="1000" dir="5400000" sy="-100000" algn="bl" rotWithShape="0"/>
                </a:effectLst>
              </a:rPr>
              <a:t>&lt;Chapter&gt;</a:t>
            </a:r>
          </a:p>
          <a:p>
            <a:pPr algn="ctr" fontAlgn="auto">
              <a:spcBef>
                <a:spcPts val="0"/>
              </a:spcBef>
              <a:spcAft>
                <a:spcPts val="0"/>
              </a:spcAft>
              <a:defRPr/>
            </a:pPr>
            <a:r>
              <a:rPr lang="en-US" altLang="zh-CN" sz="5400" b="1" dirty="0">
                <a:ln w="9000" cmpd="sng">
                  <a:solidFill>
                    <a:schemeClr val="accent4">
                      <a:shade val="50000"/>
                      <a:satMod val="120000"/>
                    </a:schemeClr>
                  </a:solidFill>
                  <a:prstDash val="solid"/>
                </a:ln>
                <a:solidFill>
                  <a:srgbClr val="FF0000"/>
                </a:solidFill>
                <a:effectLst>
                  <a:reflection blurRad="12700" stA="28000" endPos="45000" dist="1000" dir="5400000" sy="-100000" algn="bl" rotWithShape="0"/>
                </a:effectLst>
                <a:latin typeface="+mn-lt"/>
                <a:ea typeface="+mn-ea"/>
              </a:rPr>
              <a:t>Semantic Web</a:t>
            </a:r>
          </a:p>
          <a:p>
            <a:pPr fontAlgn="auto">
              <a:spcBef>
                <a:spcPts val="0"/>
              </a:spcBef>
              <a:spcAft>
                <a:spcPts val="0"/>
              </a:spcAft>
              <a:defRPr/>
            </a:pPr>
            <a:r>
              <a:rPr lang="en-US" altLang="zh-CN" sz="4400" b="1" dirty="0">
                <a:ln w="9000" cmpd="sng">
                  <a:solidFill>
                    <a:schemeClr val="accent4">
                      <a:shade val="50000"/>
                      <a:satMod val="120000"/>
                    </a:schemeClr>
                  </a:solidFill>
                  <a:prstDash val="solid"/>
                </a:ln>
                <a:solidFill>
                  <a:srgbClr val="00B050"/>
                </a:solidFill>
                <a:effectLst>
                  <a:reflection blurRad="12700" stA="28000" endPos="45000" dist="1000" dir="5400000" sy="-100000" algn="bl" rotWithShape="0"/>
                </a:effectLst>
                <a:latin typeface="+mn-lt"/>
                <a:ea typeface="+mn-ea"/>
              </a:rPr>
              <a:t>	</a:t>
            </a:r>
            <a:r>
              <a:rPr lang="en-US" altLang="zh-CN" sz="3600" b="1" dirty="0">
                <a:ln w="9000" cmpd="sng">
                  <a:solidFill>
                    <a:schemeClr val="accent4">
                      <a:shade val="50000"/>
                      <a:satMod val="120000"/>
                    </a:schemeClr>
                  </a:solidFill>
                  <a:prstDash val="solid"/>
                </a:ln>
                <a:solidFill>
                  <a:schemeClr val="bg1">
                    <a:lumMod val="75000"/>
                  </a:schemeClr>
                </a:solidFill>
                <a:effectLst>
                  <a:reflection blurRad="12700" stA="28000" endPos="45000" dist="1000" dir="5400000" sy="-100000" algn="bl" rotWithShape="0"/>
                </a:effectLst>
              </a:rPr>
              <a:t>&lt;/Chapter&gt;</a:t>
            </a:r>
          </a:p>
          <a:p>
            <a:pPr fontAlgn="auto">
              <a:spcBef>
                <a:spcPts val="0"/>
              </a:spcBef>
              <a:spcAft>
                <a:spcPts val="0"/>
              </a:spcAft>
              <a:defRPr/>
            </a:pPr>
            <a:r>
              <a:rPr lang="en-US" altLang="zh-CN" sz="3600" b="1" dirty="0">
                <a:ln w="9000" cmpd="sng">
                  <a:solidFill>
                    <a:schemeClr val="accent4">
                      <a:shade val="50000"/>
                      <a:satMod val="120000"/>
                    </a:schemeClr>
                  </a:solidFill>
                  <a:prstDash val="solid"/>
                </a:ln>
                <a:effectLst>
                  <a:reflection blurRad="12700" stA="28000" endPos="45000" dist="1000" dir="5400000" sy="-100000" algn="bl" rotWithShape="0"/>
                </a:effectLst>
              </a:rPr>
              <a:t>	</a:t>
            </a:r>
            <a:r>
              <a:rPr lang="en-US" altLang="zh-CN" sz="3600" b="1" dirty="0">
                <a:ln w="9000" cmpd="sng">
                  <a:solidFill>
                    <a:schemeClr val="accent4">
                      <a:shade val="50000"/>
                      <a:satMod val="120000"/>
                    </a:schemeClr>
                  </a:solidFill>
                  <a:prstDash val="solid"/>
                </a:ln>
                <a:solidFill>
                  <a:schemeClr val="bg1">
                    <a:lumMod val="75000"/>
                  </a:schemeClr>
                </a:solidFill>
                <a:effectLst>
                  <a:reflection blurRad="12700" stA="28000" endPos="45000" dist="1000" dir="5400000" sy="-100000" algn="bl" rotWithShape="0"/>
                </a:effectLst>
              </a:rPr>
              <a:t>&lt;lecturer&gt;</a:t>
            </a:r>
            <a:r>
              <a:rPr lang="en-US" altLang="zh-CN" sz="3600" b="1" dirty="0" err="1">
                <a:ln w="9000" cmpd="sng">
                  <a:solidFill>
                    <a:schemeClr val="accent4">
                      <a:shade val="50000"/>
                      <a:satMod val="120000"/>
                    </a:schemeClr>
                  </a:solidFill>
                  <a:prstDash val="solid"/>
                </a:ln>
                <a:solidFill>
                  <a:srgbClr val="00B0F0"/>
                </a:solidFill>
                <a:effectLst>
                  <a:reflection blurRad="12700" stA="28000" endPos="45000" dist="1000" dir="5400000" sy="-100000" algn="bl" rotWithShape="0"/>
                </a:effectLst>
                <a:latin typeface="+mn-lt"/>
                <a:ea typeface="+mn-ea"/>
              </a:rPr>
              <a:t>Guibing</a:t>
            </a:r>
            <a:r>
              <a:rPr lang="en-US" altLang="zh-CN" sz="3600" b="1" dirty="0">
                <a:ln w="9000" cmpd="sng">
                  <a:solidFill>
                    <a:schemeClr val="accent4">
                      <a:shade val="50000"/>
                      <a:satMod val="120000"/>
                    </a:schemeClr>
                  </a:solidFill>
                  <a:prstDash val="solid"/>
                </a:ln>
                <a:solidFill>
                  <a:srgbClr val="00B0F0"/>
                </a:solidFill>
                <a:effectLst>
                  <a:reflection blurRad="12700" stA="28000" endPos="45000" dist="1000" dir="5400000" sy="-100000" algn="bl" rotWithShape="0"/>
                </a:effectLst>
                <a:latin typeface="+mn-lt"/>
                <a:ea typeface="+mn-ea"/>
              </a:rPr>
              <a:t> Guo</a:t>
            </a:r>
            <a:r>
              <a:rPr lang="en-US" altLang="zh-CN" sz="3600" b="1" dirty="0">
                <a:ln w="9000" cmpd="sng">
                  <a:solidFill>
                    <a:schemeClr val="accent4">
                      <a:shade val="50000"/>
                      <a:satMod val="120000"/>
                    </a:schemeClr>
                  </a:solidFill>
                  <a:prstDash val="solid"/>
                </a:ln>
                <a:solidFill>
                  <a:schemeClr val="bg1">
                    <a:lumMod val="75000"/>
                  </a:schemeClr>
                </a:solidFill>
                <a:effectLst>
                  <a:reflection blurRad="12700" stA="28000" endPos="45000" dist="1000" dir="5400000" sy="-100000" algn="bl" rotWithShape="0"/>
                </a:effectLst>
              </a:rPr>
              <a:t>&lt;/lecturer&gt;</a:t>
            </a:r>
          </a:p>
          <a:p>
            <a:pPr fontAlgn="auto">
              <a:spcBef>
                <a:spcPts val="0"/>
              </a:spcBef>
              <a:spcAft>
                <a:spcPts val="0"/>
              </a:spcAft>
              <a:defRPr/>
            </a:pPr>
            <a:r>
              <a:rPr lang="en-US" altLang="zh-CN" sz="3600" b="1" dirty="0">
                <a:ln w="9000" cmpd="sng">
                  <a:solidFill>
                    <a:schemeClr val="accent4">
                      <a:shade val="50000"/>
                      <a:satMod val="120000"/>
                    </a:schemeClr>
                  </a:solidFill>
                  <a:prstDash val="solid"/>
                </a:ln>
                <a:solidFill>
                  <a:schemeClr val="bg1">
                    <a:lumMod val="75000"/>
                  </a:schemeClr>
                </a:solidFill>
                <a:effectLst>
                  <a:reflection blurRad="12700" stA="28000" endPos="45000" dist="1000" dir="5400000" sy="-100000" algn="bl" rotWithShape="0"/>
                </a:effectLst>
              </a:rPr>
              <a:t>&lt;/course &gt;</a:t>
            </a:r>
          </a:p>
        </p:txBody>
      </p:sp>
    </p:spTree>
    <p:extLst>
      <p:ext uri="{BB962C8B-B14F-4D97-AF65-F5344CB8AC3E}">
        <p14:creationId xmlns:p14="http://schemas.microsoft.com/office/powerpoint/2010/main" val="16027742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Same book in French …</a:t>
            </a:r>
            <a:endParaRPr lang="zh-CN" altLang="en-US" dirty="0"/>
          </a:p>
        </p:txBody>
      </p:sp>
      <p:pic>
        <p:nvPicPr>
          <p:cNvPr id="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3850" y="1484784"/>
            <a:ext cx="3024014" cy="5072056"/>
          </a:xfrm>
          <a:prstGeom prst="rect">
            <a:avLst/>
          </a:prstGeom>
          <a:noFill/>
          <a:ln w="9525">
            <a:solidFill>
              <a:srgbClr val="000000"/>
            </a:solidFill>
            <a:round/>
            <a:headEnd/>
            <a:tailEnd/>
          </a:ln>
          <a:extLst>
            <a:ext uri="{909E8E84-426E-40dd-AFC4-6F175D3DCCD1}">
              <a14:hiddenFill xmlns:lc="http://schemas.openxmlformats.org/drawingml/2006/lockedCanvas" xmlns:a14="http://schemas.microsoft.com/office/drawing/2010/main" xmlns="">
                <a:solidFill>
                  <a:srgbClr val="FFFFFF"/>
                </a:solidFill>
              </a14:hiddenFill>
            </a:ext>
          </a:extLst>
        </p:spPr>
      </p:pic>
      <p:pic>
        <p:nvPicPr>
          <p:cNvPr id="5" name="图片 4" descr="屏幕剪辑"/>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3888" y="1456402"/>
            <a:ext cx="5256262" cy="5213627"/>
          </a:xfrm>
          <a:prstGeom prst="rect">
            <a:avLst/>
          </a:prstGeom>
        </p:spPr>
      </p:pic>
    </p:spTree>
    <p:extLst>
      <p:ext uri="{BB962C8B-B14F-4D97-AF65-F5344CB8AC3E}">
        <p14:creationId xmlns:p14="http://schemas.microsoft.com/office/powerpoint/2010/main" val="34125317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Bookstore database</a:t>
            </a:r>
            <a:endParaRPr lang="zh-CN" altLang="en-US" dirty="0"/>
          </a:p>
        </p:txBody>
      </p:sp>
      <p:pic>
        <p:nvPicPr>
          <p:cNvPr id="4" name="table"/>
          <p:cNvPicPr>
            <a:picLocks noChangeAspect="1"/>
          </p:cNvPicPr>
          <p:nvPr/>
        </p:nvPicPr>
        <p:blipFill>
          <a:blip r:embed="rId2"/>
          <a:stretch>
            <a:fillRect/>
          </a:stretch>
        </p:blipFill>
        <p:spPr>
          <a:xfrm>
            <a:off x="323850" y="1340768"/>
            <a:ext cx="8496300" cy="4235210"/>
          </a:xfrm>
          <a:prstGeom prst="rect">
            <a:avLst/>
          </a:prstGeom>
        </p:spPr>
      </p:pic>
      <p:sp>
        <p:nvSpPr>
          <p:cNvPr id="5" name="文本框 4"/>
          <p:cNvSpPr txBox="1"/>
          <p:nvPr/>
        </p:nvSpPr>
        <p:spPr>
          <a:xfrm>
            <a:off x="323850" y="5733256"/>
            <a:ext cx="2591966" cy="369332"/>
          </a:xfrm>
          <a:prstGeom prst="rect">
            <a:avLst/>
          </a:prstGeom>
          <a:noFill/>
        </p:spPr>
        <p:txBody>
          <a:bodyPr wrap="square" rtlCol="0">
            <a:spAutoFit/>
          </a:bodyPr>
          <a:lstStyle/>
          <a:p>
            <a:r>
              <a:rPr lang="en-US" altLang="zh-CN" dirty="0" err="1"/>
              <a:t>Traducteur</a:t>
            </a:r>
            <a:r>
              <a:rPr lang="en-US" altLang="zh-CN" dirty="0"/>
              <a:t>: </a:t>
            </a:r>
            <a:r>
              <a:rPr lang="zh-CN" altLang="en-US" dirty="0"/>
              <a:t>译者</a:t>
            </a:r>
          </a:p>
        </p:txBody>
      </p:sp>
    </p:spTree>
    <p:extLst>
      <p:ext uri="{BB962C8B-B14F-4D97-AF65-F5344CB8AC3E}">
        <p14:creationId xmlns:p14="http://schemas.microsoft.com/office/powerpoint/2010/main" val="7517662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Graph Representation</a:t>
            </a:r>
            <a:endParaRPr lang="zh-CN" altLang="en-US" dirty="0"/>
          </a:p>
        </p:txBody>
      </p:sp>
      <p:grpSp>
        <p:nvGrpSpPr>
          <p:cNvPr id="4" name="Group 69"/>
          <p:cNvGrpSpPr>
            <a:grpSpLocks/>
          </p:cNvGrpSpPr>
          <p:nvPr/>
        </p:nvGrpSpPr>
        <p:grpSpPr bwMode="auto">
          <a:xfrm>
            <a:off x="467705" y="1772816"/>
            <a:ext cx="8208590" cy="4680520"/>
            <a:chOff x="544512" y="1471294"/>
            <a:chExt cx="8839200" cy="4721341"/>
          </a:xfrm>
        </p:grpSpPr>
        <p:sp>
          <p:nvSpPr>
            <p:cNvPr id="5" name="Oval 4"/>
            <p:cNvSpPr/>
            <p:nvPr/>
          </p:nvSpPr>
          <p:spPr bwMode="auto">
            <a:xfrm>
              <a:off x="696912" y="1471294"/>
              <a:ext cx="4267200" cy="522880"/>
            </a:xfrm>
            <a:prstGeom prst="ellipse">
              <a:avLst/>
            </a:prstGeom>
            <a:solidFill>
              <a:srgbClr val="CFD101"/>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sz="1200" b="1" noProof="1">
                  <a:solidFill>
                    <a:srgbClr val="0D0D0D"/>
                  </a:solidFill>
                </a:rPr>
                <a:t>http://…isbn/000651409X</a:t>
              </a:r>
            </a:p>
          </p:txBody>
        </p:sp>
        <p:sp>
          <p:nvSpPr>
            <p:cNvPr id="6" name="Oval 6"/>
            <p:cNvSpPr/>
            <p:nvPr/>
          </p:nvSpPr>
          <p:spPr bwMode="auto">
            <a:xfrm>
              <a:off x="1414462" y="3855835"/>
              <a:ext cx="685800" cy="457161"/>
            </a:xfrm>
            <a:prstGeom prst="ellipse">
              <a:avLst/>
            </a:prstGeom>
            <a:solidFill>
              <a:srgbClr val="CFD101"/>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hangingPunct="0">
                <a:lnSpc>
                  <a:spcPct val="87000"/>
                </a:lnSpc>
                <a:buClr>
                  <a:srgbClr val="000000"/>
                </a:buClr>
                <a:buSzPct val="100000"/>
                <a:buFont typeface="Times New Roman" charset="0"/>
                <a:buNone/>
                <a:defRPr/>
              </a:pPr>
              <a:endParaRPr lang="en-US" sz="1350"/>
            </a:p>
          </p:txBody>
        </p:sp>
        <p:sp>
          <p:nvSpPr>
            <p:cNvPr id="7" name="Oval 7"/>
            <p:cNvSpPr/>
            <p:nvPr/>
          </p:nvSpPr>
          <p:spPr bwMode="auto">
            <a:xfrm>
              <a:off x="6945312" y="4465383"/>
              <a:ext cx="685800" cy="457161"/>
            </a:xfrm>
            <a:prstGeom prst="ellipse">
              <a:avLst/>
            </a:prstGeom>
            <a:solidFill>
              <a:srgbClr val="CFD101"/>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hangingPunct="0">
                <a:lnSpc>
                  <a:spcPct val="87000"/>
                </a:lnSpc>
                <a:buClr>
                  <a:srgbClr val="000000"/>
                </a:buClr>
                <a:buSzPct val="100000"/>
                <a:buFont typeface="Times New Roman" charset="0"/>
                <a:buNone/>
                <a:defRPr/>
              </a:pPr>
              <a:endParaRPr lang="en-US" sz="1350"/>
            </a:p>
          </p:txBody>
        </p:sp>
        <p:sp>
          <p:nvSpPr>
            <p:cNvPr id="8" name="Rectangle 9"/>
            <p:cNvSpPr/>
            <p:nvPr/>
          </p:nvSpPr>
          <p:spPr bwMode="auto">
            <a:xfrm>
              <a:off x="544512" y="5211243"/>
              <a:ext cx="2438400" cy="371842"/>
            </a:xfrm>
            <a:prstGeom prst="rect">
              <a:avLst/>
            </a:prstGeom>
            <a:solidFill>
              <a:srgbClr val="CFD101"/>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sz="1200" b="1" noProof="1">
                  <a:solidFill>
                    <a:srgbClr val="0D0D0D"/>
                  </a:solidFill>
                </a:rPr>
                <a:t>Ghosh, Amitav</a:t>
              </a:r>
            </a:p>
          </p:txBody>
        </p:sp>
        <p:sp>
          <p:nvSpPr>
            <p:cNvPr id="9" name="Rectangle 17"/>
            <p:cNvSpPr/>
            <p:nvPr/>
          </p:nvSpPr>
          <p:spPr bwMode="auto">
            <a:xfrm>
              <a:off x="6792912" y="5820793"/>
              <a:ext cx="2438400" cy="371842"/>
            </a:xfrm>
            <a:prstGeom prst="rect">
              <a:avLst/>
            </a:prstGeom>
            <a:solidFill>
              <a:srgbClr val="CFD101"/>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sz="1200" b="1" noProof="1">
                  <a:solidFill>
                    <a:srgbClr val="0D0D0D"/>
                  </a:solidFill>
                </a:rPr>
                <a:t>Besse, Christianne</a:t>
              </a:r>
            </a:p>
          </p:txBody>
        </p:sp>
        <p:sp>
          <p:nvSpPr>
            <p:cNvPr id="10" name="Rectangle 18"/>
            <p:cNvSpPr/>
            <p:nvPr/>
          </p:nvSpPr>
          <p:spPr bwMode="auto">
            <a:xfrm>
              <a:off x="6792912" y="1630152"/>
              <a:ext cx="2590800" cy="371842"/>
            </a:xfrm>
            <a:prstGeom prst="rect">
              <a:avLst/>
            </a:prstGeom>
            <a:solidFill>
              <a:srgbClr val="CFD101"/>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lang="fr-FR" sz="1200" b="1">
                  <a:solidFill>
                    <a:srgbClr val="0D0D0D"/>
                  </a:solidFill>
                </a:rPr>
                <a:t>Le palais des miroirs</a:t>
              </a:r>
            </a:p>
          </p:txBody>
        </p:sp>
        <p:cxnSp>
          <p:nvCxnSpPr>
            <p:cNvPr id="11" name="Straight Arrow Connector 40"/>
            <p:cNvCxnSpPr>
              <a:cxnSpLocks noChangeShapeType="1"/>
              <a:stCxn id="5" idx="4"/>
              <a:endCxn id="6" idx="0"/>
            </p:cNvCxnSpPr>
            <p:nvPr/>
          </p:nvCxnSpPr>
          <p:spPr bwMode="auto">
            <a:xfrm flipH="1">
              <a:off x="1757362" y="1994174"/>
              <a:ext cx="1073150" cy="1861661"/>
            </a:xfrm>
            <a:prstGeom prst="straightConnector1">
              <a:avLst/>
            </a:prstGeom>
            <a:noFill/>
            <a:ln w="19050">
              <a:solidFill>
                <a:schemeClr val="tx1"/>
              </a:solidFill>
              <a:round/>
              <a:headEnd/>
              <a:tailEnd type="triangle" w="lg" len="med"/>
            </a:ln>
          </p:spPr>
        </p:cxnSp>
        <p:sp>
          <p:nvSpPr>
            <p:cNvPr id="12" name="TextBox 49"/>
            <p:cNvSpPr txBox="1">
              <a:spLocks noChangeArrowheads="1"/>
            </p:cNvSpPr>
            <p:nvPr/>
          </p:nvSpPr>
          <p:spPr bwMode="auto">
            <a:xfrm rot="2200734">
              <a:off x="4790873" y="2300032"/>
              <a:ext cx="1242223" cy="407085"/>
            </a:xfrm>
            <a:prstGeom prst="rect">
              <a:avLst/>
            </a:prstGeom>
            <a:noFill/>
            <a:ln>
              <a:noFill/>
            </a:ln>
            <a:extLst>
              <a:ext uri="{909E8E84-426E-40dd-AFC4-6F175D3DCCD1}">
                <a14:hiddenFill xmlns:lc="http://schemas.openxmlformats.org/drawingml/2006/lockedCanvas" xmlns:a14="http://schemas.microsoft.com/office/drawing/2010/main" xmlns="">
                  <a:solidFill>
                    <a:srgbClr val="FFFFFF"/>
                  </a:solidFill>
                </a14:hiddenFill>
              </a:ext>
              <a:ext uri="{91240B29-F687-4f45-9708-019B960494DF}">
                <a14:hiddenLine xmlns:lc="http://schemas.openxmlformats.org/drawingml/2006/lockedCanvas" xmlns:a14="http://schemas.microsoft.com/office/drawing/2010/main" xmlns="" w="9525">
                  <a:solidFill>
                    <a:srgbClr val="000000"/>
                  </a:solidFill>
                  <a:miter lim="800000"/>
                  <a:headEnd/>
                  <a:tailEnd/>
                </a14:hiddenLine>
              </a:ext>
            </a:extLst>
          </p:spPr>
          <p:txBody>
            <a:bodyPr wrap="non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1200" b="1" noProof="1">
                  <a:solidFill>
                    <a:srgbClr val="0D0D0D"/>
                  </a:solidFill>
                </a:rPr>
                <a:t>f:original</a:t>
              </a:r>
            </a:p>
          </p:txBody>
        </p:sp>
        <p:sp>
          <p:nvSpPr>
            <p:cNvPr id="13" name="TextBox 51"/>
            <p:cNvSpPr txBox="1">
              <a:spLocks noChangeArrowheads="1"/>
            </p:cNvSpPr>
            <p:nvPr/>
          </p:nvSpPr>
          <p:spPr bwMode="auto">
            <a:xfrm>
              <a:off x="1763712" y="4583514"/>
              <a:ext cx="900565" cy="407085"/>
            </a:xfrm>
            <a:prstGeom prst="rect">
              <a:avLst/>
            </a:prstGeom>
            <a:noFill/>
            <a:ln>
              <a:noFill/>
            </a:ln>
            <a:extLst>
              <a:ext uri="{909E8E84-426E-40dd-AFC4-6F175D3DCCD1}">
                <a14:hiddenFill xmlns:lc="http://schemas.openxmlformats.org/drawingml/2006/lockedCanvas" xmlns:a14="http://schemas.microsoft.com/office/drawing/2010/main" xmlns="">
                  <a:solidFill>
                    <a:srgbClr val="FFFFFF"/>
                  </a:solidFill>
                </a14:hiddenFill>
              </a:ext>
              <a:ext uri="{91240B29-F687-4f45-9708-019B960494DF}">
                <a14:hiddenLine xmlns:lc="http://schemas.openxmlformats.org/drawingml/2006/lockedCanvas" xmlns:a14="http://schemas.microsoft.com/office/drawing/2010/main" xmlns="" w="9525">
                  <a:solidFill>
                    <a:srgbClr val="000000"/>
                  </a:solidFill>
                  <a:miter lim="800000"/>
                  <a:headEnd/>
                  <a:tailEnd/>
                </a14:hiddenLine>
              </a:ext>
            </a:extLst>
          </p:spPr>
          <p:txBody>
            <a:bodyPr wrap="non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1200" b="1" noProof="1">
                  <a:solidFill>
                    <a:srgbClr val="0D0D0D"/>
                  </a:solidFill>
                </a:rPr>
                <a:t>f:nom</a:t>
              </a:r>
            </a:p>
          </p:txBody>
        </p:sp>
        <p:sp>
          <p:nvSpPr>
            <p:cNvPr id="14" name="TextBox 53"/>
            <p:cNvSpPr txBox="1">
              <a:spLocks noChangeArrowheads="1"/>
            </p:cNvSpPr>
            <p:nvPr/>
          </p:nvSpPr>
          <p:spPr bwMode="auto">
            <a:xfrm>
              <a:off x="6640512" y="3856038"/>
              <a:ext cx="1539114" cy="407085"/>
            </a:xfrm>
            <a:prstGeom prst="rect">
              <a:avLst/>
            </a:prstGeom>
            <a:noFill/>
            <a:ln>
              <a:noFill/>
            </a:ln>
            <a:extLst>
              <a:ext uri="{909E8E84-426E-40dd-AFC4-6F175D3DCCD1}">
                <a14:hiddenFill xmlns:lc="http://schemas.openxmlformats.org/drawingml/2006/lockedCanvas" xmlns:a14="http://schemas.microsoft.com/office/drawing/2010/main" xmlns="">
                  <a:solidFill>
                    <a:srgbClr val="FFFFFF"/>
                  </a:solidFill>
                </a14:hiddenFill>
              </a:ext>
              <a:ext uri="{91240B29-F687-4f45-9708-019B960494DF}">
                <a14:hiddenLine xmlns:lc="http://schemas.openxmlformats.org/drawingml/2006/lockedCanvas" xmlns:a14="http://schemas.microsoft.com/office/drawing/2010/main" xmlns="" w="9525">
                  <a:solidFill>
                    <a:srgbClr val="000000"/>
                  </a:solidFill>
                  <a:miter lim="800000"/>
                  <a:headEnd/>
                  <a:tailEnd/>
                </a14:hiddenLine>
              </a:ext>
            </a:extLst>
          </p:spPr>
          <p:txBody>
            <a:bodyPr wrap="non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1200" b="1" noProof="1">
                  <a:solidFill>
                    <a:srgbClr val="0D0D0D"/>
                  </a:solidFill>
                </a:rPr>
                <a:t>f:traducteur</a:t>
              </a:r>
            </a:p>
          </p:txBody>
        </p:sp>
        <p:sp>
          <p:nvSpPr>
            <p:cNvPr id="15" name="TextBox 55"/>
            <p:cNvSpPr txBox="1">
              <a:spLocks noChangeArrowheads="1"/>
            </p:cNvSpPr>
            <p:nvPr/>
          </p:nvSpPr>
          <p:spPr bwMode="auto">
            <a:xfrm>
              <a:off x="1306512" y="2754714"/>
              <a:ext cx="1112629" cy="407085"/>
            </a:xfrm>
            <a:prstGeom prst="rect">
              <a:avLst/>
            </a:prstGeom>
            <a:noFill/>
            <a:ln>
              <a:noFill/>
            </a:ln>
            <a:extLst>
              <a:ext uri="{909E8E84-426E-40dd-AFC4-6F175D3DCCD1}">
                <a14:hiddenFill xmlns:lc="http://schemas.openxmlformats.org/drawingml/2006/lockedCanvas" xmlns:a14="http://schemas.microsoft.com/office/drawing/2010/main" xmlns="">
                  <a:solidFill>
                    <a:srgbClr val="FFFFFF"/>
                  </a:solidFill>
                </a14:hiddenFill>
              </a:ext>
              <a:ext uri="{91240B29-F687-4f45-9708-019B960494DF}">
                <a14:hiddenLine xmlns:lc="http://schemas.openxmlformats.org/drawingml/2006/lockedCanvas" xmlns:a14="http://schemas.microsoft.com/office/drawing/2010/main" xmlns="" w="9525">
                  <a:solidFill>
                    <a:srgbClr val="000000"/>
                  </a:solidFill>
                  <a:miter lim="800000"/>
                  <a:headEnd/>
                  <a:tailEnd/>
                </a14:hiddenLine>
              </a:ext>
            </a:extLst>
          </p:spPr>
          <p:txBody>
            <a:bodyPr wrap="non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1200" b="1" noProof="1">
                  <a:solidFill>
                    <a:srgbClr val="0D0D0D"/>
                  </a:solidFill>
                </a:rPr>
                <a:t>f:auteur</a:t>
              </a:r>
            </a:p>
          </p:txBody>
        </p:sp>
        <p:sp>
          <p:nvSpPr>
            <p:cNvPr id="16" name="TextBox 56"/>
            <p:cNvSpPr txBox="1">
              <a:spLocks noChangeArrowheads="1"/>
            </p:cNvSpPr>
            <p:nvPr/>
          </p:nvSpPr>
          <p:spPr bwMode="auto">
            <a:xfrm rot="19602114">
              <a:off x="6981882" y="2385626"/>
              <a:ext cx="848727" cy="407085"/>
            </a:xfrm>
            <a:prstGeom prst="rect">
              <a:avLst/>
            </a:prstGeom>
            <a:noFill/>
            <a:ln>
              <a:noFill/>
            </a:ln>
            <a:extLst>
              <a:ext uri="{909E8E84-426E-40dd-AFC4-6F175D3DCCD1}">
                <a14:hiddenFill xmlns:lc="http://schemas.openxmlformats.org/drawingml/2006/lockedCanvas" xmlns:a14="http://schemas.microsoft.com/office/drawing/2010/main" xmlns="">
                  <a:solidFill>
                    <a:srgbClr val="FFFFFF"/>
                  </a:solidFill>
                </a14:hiddenFill>
              </a:ext>
              <a:ext uri="{91240B29-F687-4f45-9708-019B960494DF}">
                <a14:hiddenLine xmlns:lc="http://schemas.openxmlformats.org/drawingml/2006/lockedCanvas" xmlns:a14="http://schemas.microsoft.com/office/drawing/2010/main" xmlns="" w="9525">
                  <a:solidFill>
                    <a:srgbClr val="000000"/>
                  </a:solidFill>
                  <a:miter lim="800000"/>
                  <a:headEnd/>
                  <a:tailEnd/>
                </a14:hiddenLine>
              </a:ext>
            </a:extLst>
          </p:spPr>
          <p:txBody>
            <a:bodyPr wrap="non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1200" b="1" noProof="1">
                  <a:solidFill>
                    <a:srgbClr val="0D0D0D"/>
                  </a:solidFill>
                </a:rPr>
                <a:t>f:titre</a:t>
              </a:r>
            </a:p>
          </p:txBody>
        </p:sp>
        <p:sp>
          <p:nvSpPr>
            <p:cNvPr id="17" name="Oval 27"/>
            <p:cNvSpPr/>
            <p:nvPr/>
          </p:nvSpPr>
          <p:spPr bwMode="auto">
            <a:xfrm>
              <a:off x="4017002" y="3223744"/>
              <a:ext cx="4147510" cy="522880"/>
            </a:xfrm>
            <a:prstGeom prst="ellipse">
              <a:avLst/>
            </a:prstGeom>
            <a:solidFill>
              <a:srgbClr val="CFD101"/>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wrap="square"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sz="1200" b="1" noProof="1">
                  <a:solidFill>
                    <a:srgbClr val="0D0D0D"/>
                  </a:solidFill>
                </a:rPr>
                <a:t>http://…isbn/2020386682</a:t>
              </a:r>
            </a:p>
          </p:txBody>
        </p:sp>
        <p:cxnSp>
          <p:nvCxnSpPr>
            <p:cNvPr id="18" name="Straight Arrow Connector 33"/>
            <p:cNvCxnSpPr>
              <a:cxnSpLocks noChangeShapeType="1"/>
              <a:stCxn id="6" idx="4"/>
              <a:endCxn id="8" idx="0"/>
            </p:cNvCxnSpPr>
            <p:nvPr/>
          </p:nvCxnSpPr>
          <p:spPr bwMode="auto">
            <a:xfrm>
              <a:off x="1757362" y="4312996"/>
              <a:ext cx="6350" cy="898247"/>
            </a:xfrm>
            <a:prstGeom prst="straightConnector1">
              <a:avLst/>
            </a:prstGeom>
            <a:noFill/>
            <a:ln w="19050">
              <a:solidFill>
                <a:schemeClr val="tx1"/>
              </a:solidFill>
              <a:round/>
              <a:headEnd/>
              <a:tailEnd type="triangle" w="lg" len="med"/>
            </a:ln>
          </p:spPr>
        </p:cxnSp>
        <p:cxnSp>
          <p:nvCxnSpPr>
            <p:cNvPr id="19" name="Straight Arrow Connector 38"/>
            <p:cNvCxnSpPr>
              <a:cxnSpLocks noChangeShapeType="1"/>
              <a:stCxn id="17" idx="4"/>
              <a:endCxn id="7" idx="1"/>
            </p:cNvCxnSpPr>
            <p:nvPr/>
          </p:nvCxnSpPr>
          <p:spPr bwMode="auto">
            <a:xfrm>
              <a:off x="6090758" y="3746624"/>
              <a:ext cx="954987" cy="785710"/>
            </a:xfrm>
            <a:prstGeom prst="straightConnector1">
              <a:avLst/>
            </a:prstGeom>
            <a:noFill/>
            <a:ln w="19050">
              <a:solidFill>
                <a:schemeClr val="tx1"/>
              </a:solidFill>
              <a:round/>
              <a:headEnd/>
              <a:tailEnd type="triangle" w="lg" len="med"/>
            </a:ln>
          </p:spPr>
        </p:cxnSp>
        <p:cxnSp>
          <p:nvCxnSpPr>
            <p:cNvPr id="20" name="Straight Arrow Connector 42"/>
            <p:cNvCxnSpPr>
              <a:cxnSpLocks noChangeShapeType="1"/>
              <a:stCxn id="7" idx="5"/>
              <a:endCxn id="9" idx="0"/>
            </p:cNvCxnSpPr>
            <p:nvPr/>
          </p:nvCxnSpPr>
          <p:spPr bwMode="auto">
            <a:xfrm>
              <a:off x="7530679" y="4855594"/>
              <a:ext cx="481433" cy="965198"/>
            </a:xfrm>
            <a:prstGeom prst="straightConnector1">
              <a:avLst/>
            </a:prstGeom>
            <a:noFill/>
            <a:ln w="19050">
              <a:solidFill>
                <a:schemeClr val="tx1"/>
              </a:solidFill>
              <a:round/>
              <a:headEnd/>
              <a:tailEnd type="triangle" w="lg" len="med"/>
            </a:ln>
          </p:spPr>
        </p:cxnSp>
        <p:cxnSp>
          <p:nvCxnSpPr>
            <p:cNvPr id="21" name="Straight Arrow Connector 46"/>
            <p:cNvCxnSpPr>
              <a:cxnSpLocks noChangeShapeType="1"/>
              <a:stCxn id="17" idx="0"/>
              <a:endCxn id="10" idx="2"/>
            </p:cNvCxnSpPr>
            <p:nvPr/>
          </p:nvCxnSpPr>
          <p:spPr bwMode="auto">
            <a:xfrm flipV="1">
              <a:off x="6090758" y="2001994"/>
              <a:ext cx="1997554" cy="1221750"/>
            </a:xfrm>
            <a:prstGeom prst="straightConnector1">
              <a:avLst/>
            </a:prstGeom>
            <a:noFill/>
            <a:ln w="19050">
              <a:solidFill>
                <a:schemeClr val="tx1"/>
              </a:solidFill>
              <a:round/>
              <a:headEnd/>
              <a:tailEnd type="triangle" w="lg" len="med"/>
            </a:ln>
          </p:spPr>
        </p:cxnSp>
        <p:cxnSp>
          <p:nvCxnSpPr>
            <p:cNvPr id="22" name="Straight Arrow Connector 57"/>
            <p:cNvCxnSpPr>
              <a:cxnSpLocks noChangeShapeType="1"/>
              <a:stCxn id="17" idx="0"/>
              <a:endCxn id="5" idx="5"/>
            </p:cNvCxnSpPr>
            <p:nvPr/>
          </p:nvCxnSpPr>
          <p:spPr bwMode="auto">
            <a:xfrm flipH="1" flipV="1">
              <a:off x="4339196" y="1917601"/>
              <a:ext cx="1751562" cy="1306143"/>
            </a:xfrm>
            <a:prstGeom prst="straightConnector1">
              <a:avLst/>
            </a:prstGeom>
            <a:noFill/>
            <a:ln w="19050">
              <a:solidFill>
                <a:schemeClr val="tx1"/>
              </a:solidFill>
              <a:round/>
              <a:headEnd/>
              <a:tailEnd type="triangle" w="lg" len="med"/>
            </a:ln>
          </p:spPr>
        </p:cxnSp>
        <p:sp>
          <p:nvSpPr>
            <p:cNvPr id="23" name="TextBox 63"/>
            <p:cNvSpPr txBox="1">
              <a:spLocks noChangeArrowheads="1"/>
            </p:cNvSpPr>
            <p:nvPr/>
          </p:nvSpPr>
          <p:spPr bwMode="auto">
            <a:xfrm>
              <a:off x="7783512" y="4987433"/>
              <a:ext cx="900565" cy="407085"/>
            </a:xfrm>
            <a:prstGeom prst="rect">
              <a:avLst/>
            </a:prstGeom>
            <a:noFill/>
            <a:ln>
              <a:noFill/>
            </a:ln>
            <a:extLst>
              <a:ext uri="{909E8E84-426E-40dd-AFC4-6F175D3DCCD1}">
                <a14:hiddenFill xmlns:lc="http://schemas.openxmlformats.org/drawingml/2006/lockedCanvas" xmlns:a14="http://schemas.microsoft.com/office/drawing/2010/main" xmlns="">
                  <a:solidFill>
                    <a:srgbClr val="FFFFFF"/>
                  </a:solidFill>
                </a14:hiddenFill>
              </a:ext>
              <a:ext uri="{91240B29-F687-4f45-9708-019B960494DF}">
                <a14:hiddenLine xmlns:lc="http://schemas.openxmlformats.org/drawingml/2006/lockedCanvas" xmlns:a14="http://schemas.microsoft.com/office/drawing/2010/main" xmlns="" w="9525">
                  <a:solidFill>
                    <a:srgbClr val="000000"/>
                  </a:solidFill>
                  <a:miter lim="800000"/>
                  <a:headEnd/>
                  <a:tailEnd/>
                </a14:hiddenLine>
              </a:ext>
            </a:extLst>
          </p:spPr>
          <p:txBody>
            <a:bodyPr wrap="non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1200" b="1" noProof="1">
                  <a:solidFill>
                    <a:srgbClr val="0D0D0D"/>
                  </a:solidFill>
                </a:rPr>
                <a:t>f:nom</a:t>
              </a:r>
            </a:p>
          </p:txBody>
        </p:sp>
      </p:grpSp>
    </p:spTree>
    <p:extLst>
      <p:ext uri="{BB962C8B-B14F-4D97-AF65-F5344CB8AC3E}">
        <p14:creationId xmlns:p14="http://schemas.microsoft.com/office/powerpoint/2010/main" val="16350384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Data Merging</a:t>
            </a:r>
            <a:endParaRPr lang="zh-CN" altLang="en-US" dirty="0"/>
          </a:p>
        </p:txBody>
      </p:sp>
      <p:grpSp>
        <p:nvGrpSpPr>
          <p:cNvPr id="51" name="组合 50"/>
          <p:cNvGrpSpPr/>
          <p:nvPr/>
        </p:nvGrpSpPr>
        <p:grpSpPr>
          <a:xfrm>
            <a:off x="453772" y="1628801"/>
            <a:ext cx="8040044" cy="5229200"/>
            <a:chOff x="1729919" y="755359"/>
            <a:chExt cx="8732161" cy="5349650"/>
          </a:xfrm>
        </p:grpSpPr>
        <p:sp>
          <p:nvSpPr>
            <p:cNvPr id="4" name="Oval 4"/>
            <p:cNvSpPr/>
            <p:nvPr/>
          </p:nvSpPr>
          <p:spPr bwMode="auto">
            <a:xfrm>
              <a:off x="5808000" y="3057066"/>
              <a:ext cx="2410560" cy="300303"/>
            </a:xfrm>
            <a:prstGeom prst="ellipse">
              <a:avLst/>
            </a:prstGeom>
            <a:solidFill>
              <a:srgbClr val="CFD101"/>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sz="675" b="1" noProof="1">
                  <a:solidFill>
                    <a:srgbClr val="0D0D0D"/>
                  </a:solidFill>
                </a:rPr>
                <a:t>http://…isbn/000651409X</a:t>
              </a:r>
            </a:p>
          </p:txBody>
        </p:sp>
        <p:sp>
          <p:nvSpPr>
            <p:cNvPr id="5" name="Oval 5"/>
            <p:cNvSpPr/>
            <p:nvPr/>
          </p:nvSpPr>
          <p:spPr bwMode="auto">
            <a:xfrm>
              <a:off x="6222719" y="4789223"/>
              <a:ext cx="408960" cy="241945"/>
            </a:xfrm>
            <a:prstGeom prst="ellipse">
              <a:avLst/>
            </a:prstGeom>
            <a:solidFill>
              <a:srgbClr val="CFD101"/>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hangingPunct="0">
                <a:lnSpc>
                  <a:spcPct val="87000"/>
                </a:lnSpc>
                <a:buClr>
                  <a:srgbClr val="000000"/>
                </a:buClr>
                <a:buSzPct val="100000"/>
                <a:buFont typeface="Times New Roman" charset="0"/>
                <a:buNone/>
                <a:defRPr/>
              </a:pPr>
              <a:endParaRPr lang="en-US" sz="1350" b="1"/>
            </a:p>
          </p:txBody>
        </p:sp>
        <p:sp>
          <p:nvSpPr>
            <p:cNvPr id="6" name="Oval 6"/>
            <p:cNvSpPr/>
            <p:nvPr/>
          </p:nvSpPr>
          <p:spPr bwMode="auto">
            <a:xfrm>
              <a:off x="9144479" y="5182384"/>
              <a:ext cx="408960" cy="241945"/>
            </a:xfrm>
            <a:prstGeom prst="ellipse">
              <a:avLst/>
            </a:prstGeom>
            <a:solidFill>
              <a:srgbClr val="CFD101"/>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hangingPunct="0">
                <a:lnSpc>
                  <a:spcPct val="87000"/>
                </a:lnSpc>
                <a:buClr>
                  <a:srgbClr val="000000"/>
                </a:buClr>
                <a:buSzPct val="100000"/>
                <a:buFont typeface="Times New Roman" charset="0"/>
                <a:buNone/>
                <a:defRPr/>
              </a:pPr>
              <a:endParaRPr lang="en-US" sz="1350" b="1"/>
            </a:p>
          </p:txBody>
        </p:sp>
        <p:sp>
          <p:nvSpPr>
            <p:cNvPr id="7" name="Rectangle 7"/>
            <p:cNvSpPr/>
            <p:nvPr/>
          </p:nvSpPr>
          <p:spPr bwMode="auto">
            <a:xfrm>
              <a:off x="5689919" y="5547256"/>
              <a:ext cx="1455840" cy="213557"/>
            </a:xfrm>
            <a:prstGeom prst="rect">
              <a:avLst/>
            </a:prstGeom>
            <a:solidFill>
              <a:srgbClr val="CFD101"/>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sz="675" b="1" noProof="1">
                  <a:solidFill>
                    <a:srgbClr val="0D0D0D"/>
                  </a:solidFill>
                </a:rPr>
                <a:t>Ghosh, Amitav</a:t>
              </a:r>
            </a:p>
          </p:txBody>
        </p:sp>
        <p:sp>
          <p:nvSpPr>
            <p:cNvPr id="8" name="Rectangle 8"/>
            <p:cNvSpPr/>
            <p:nvPr/>
          </p:nvSpPr>
          <p:spPr bwMode="auto">
            <a:xfrm>
              <a:off x="8918399" y="5891452"/>
              <a:ext cx="1455840" cy="213557"/>
            </a:xfrm>
            <a:prstGeom prst="rect">
              <a:avLst/>
            </a:prstGeom>
            <a:solidFill>
              <a:srgbClr val="CFD101"/>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sz="675" b="1" noProof="1">
                  <a:solidFill>
                    <a:srgbClr val="0D0D0D"/>
                  </a:solidFill>
                </a:rPr>
                <a:t>Besse, Christianne</a:t>
              </a:r>
            </a:p>
          </p:txBody>
        </p:sp>
        <p:sp>
          <p:nvSpPr>
            <p:cNvPr id="9" name="Rectangle 9"/>
            <p:cNvSpPr/>
            <p:nvPr/>
          </p:nvSpPr>
          <p:spPr bwMode="auto">
            <a:xfrm>
              <a:off x="9007680" y="3672179"/>
              <a:ext cx="1454400" cy="213557"/>
            </a:xfrm>
            <a:prstGeom prst="rect">
              <a:avLst/>
            </a:prstGeom>
            <a:solidFill>
              <a:srgbClr val="CFD101"/>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lang="fr-FR" sz="675" b="1">
                  <a:solidFill>
                    <a:srgbClr val="0D0D0D"/>
                  </a:solidFill>
                </a:rPr>
                <a:t>Le palais des miroirs</a:t>
              </a:r>
            </a:p>
          </p:txBody>
        </p:sp>
        <p:cxnSp>
          <p:nvCxnSpPr>
            <p:cNvPr id="10" name="Straight Arrow Connector 10"/>
            <p:cNvCxnSpPr>
              <a:cxnSpLocks noChangeShapeType="1"/>
              <a:stCxn id="4" idx="4"/>
              <a:endCxn id="5" idx="0"/>
            </p:cNvCxnSpPr>
            <p:nvPr/>
          </p:nvCxnSpPr>
          <p:spPr bwMode="auto">
            <a:xfrm flipH="1">
              <a:off x="6427199" y="3357368"/>
              <a:ext cx="586081" cy="1431855"/>
            </a:xfrm>
            <a:prstGeom prst="straightConnector1">
              <a:avLst/>
            </a:prstGeom>
            <a:noFill/>
            <a:ln w="19050">
              <a:solidFill>
                <a:schemeClr val="tx1"/>
              </a:solidFill>
              <a:round/>
              <a:headEnd/>
              <a:tailEnd type="triangle" w="lg" len="med"/>
            </a:ln>
          </p:spPr>
        </p:cxnSp>
        <p:sp>
          <p:nvSpPr>
            <p:cNvPr id="11" name="TextBox 11"/>
            <p:cNvSpPr txBox="1">
              <a:spLocks noChangeArrowheads="1"/>
            </p:cNvSpPr>
            <p:nvPr/>
          </p:nvSpPr>
          <p:spPr bwMode="auto">
            <a:xfrm rot="3478347">
              <a:off x="8030605" y="3704553"/>
              <a:ext cx="688392"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f:original</a:t>
              </a:r>
            </a:p>
          </p:txBody>
        </p:sp>
        <p:sp>
          <p:nvSpPr>
            <p:cNvPr id="12" name="TextBox 12"/>
            <p:cNvSpPr txBox="1">
              <a:spLocks noChangeArrowheads="1"/>
            </p:cNvSpPr>
            <p:nvPr/>
          </p:nvSpPr>
          <p:spPr bwMode="auto">
            <a:xfrm>
              <a:off x="5946240" y="5244310"/>
              <a:ext cx="560160" cy="232421"/>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f:nom</a:t>
              </a:r>
            </a:p>
          </p:txBody>
        </p:sp>
        <p:sp>
          <p:nvSpPr>
            <p:cNvPr id="13" name="TextBox 13"/>
            <p:cNvSpPr txBox="1">
              <a:spLocks noChangeArrowheads="1"/>
            </p:cNvSpPr>
            <p:nvPr/>
          </p:nvSpPr>
          <p:spPr bwMode="auto">
            <a:xfrm>
              <a:off x="8961600" y="4859790"/>
              <a:ext cx="807840" cy="232421"/>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f:traducteur</a:t>
              </a:r>
            </a:p>
          </p:txBody>
        </p:sp>
        <p:sp>
          <p:nvSpPr>
            <p:cNvPr id="14" name="TextBox 14"/>
            <p:cNvSpPr txBox="1">
              <a:spLocks noChangeArrowheads="1"/>
            </p:cNvSpPr>
            <p:nvPr/>
          </p:nvSpPr>
          <p:spPr bwMode="auto">
            <a:xfrm>
              <a:off x="6706559" y="4167078"/>
              <a:ext cx="691200" cy="232421"/>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f:auteur</a:t>
              </a:r>
            </a:p>
          </p:txBody>
        </p:sp>
        <p:sp>
          <p:nvSpPr>
            <p:cNvPr id="15" name="TextBox 15"/>
            <p:cNvSpPr txBox="1">
              <a:spLocks noChangeArrowheads="1"/>
            </p:cNvSpPr>
            <p:nvPr/>
          </p:nvSpPr>
          <p:spPr bwMode="auto">
            <a:xfrm rot="19602114">
              <a:off x="9132959" y="4071751"/>
              <a:ext cx="613440" cy="232421"/>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f:titre</a:t>
              </a:r>
            </a:p>
          </p:txBody>
        </p:sp>
        <p:sp>
          <p:nvSpPr>
            <p:cNvPr id="16" name="Oval 16"/>
            <p:cNvSpPr/>
            <p:nvPr/>
          </p:nvSpPr>
          <p:spPr bwMode="auto">
            <a:xfrm>
              <a:off x="7461120" y="4513058"/>
              <a:ext cx="2410560" cy="300303"/>
            </a:xfrm>
            <a:prstGeom prst="ellipse">
              <a:avLst/>
            </a:prstGeom>
            <a:solidFill>
              <a:srgbClr val="CFD101"/>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sz="675" b="1" noProof="1">
                  <a:solidFill>
                    <a:srgbClr val="0D0D0D"/>
                  </a:solidFill>
                </a:rPr>
                <a:t>http://…isbn/2020386682</a:t>
              </a:r>
            </a:p>
          </p:txBody>
        </p:sp>
        <p:cxnSp>
          <p:nvCxnSpPr>
            <p:cNvPr id="17" name="Straight Arrow Connector 17"/>
            <p:cNvCxnSpPr>
              <a:cxnSpLocks noChangeShapeType="1"/>
              <a:stCxn id="5" idx="4"/>
              <a:endCxn id="7" idx="0"/>
            </p:cNvCxnSpPr>
            <p:nvPr/>
          </p:nvCxnSpPr>
          <p:spPr bwMode="auto">
            <a:xfrm flipH="1">
              <a:off x="6417839" y="5031168"/>
              <a:ext cx="9360" cy="516088"/>
            </a:xfrm>
            <a:prstGeom prst="straightConnector1">
              <a:avLst/>
            </a:prstGeom>
            <a:noFill/>
            <a:ln w="19050">
              <a:solidFill>
                <a:schemeClr val="tx1"/>
              </a:solidFill>
              <a:round/>
              <a:headEnd/>
              <a:tailEnd type="triangle" w="lg" len="med"/>
            </a:ln>
          </p:spPr>
        </p:cxnSp>
        <p:cxnSp>
          <p:nvCxnSpPr>
            <p:cNvPr id="18" name="Straight Arrow Connector 18"/>
            <p:cNvCxnSpPr>
              <a:cxnSpLocks noChangeShapeType="1"/>
              <a:stCxn id="16" idx="4"/>
              <a:endCxn id="6" idx="1"/>
            </p:cNvCxnSpPr>
            <p:nvPr/>
          </p:nvCxnSpPr>
          <p:spPr bwMode="auto">
            <a:xfrm>
              <a:off x="8666400" y="4813361"/>
              <a:ext cx="537969" cy="404455"/>
            </a:xfrm>
            <a:prstGeom prst="straightConnector1">
              <a:avLst/>
            </a:prstGeom>
            <a:noFill/>
            <a:ln w="19050">
              <a:solidFill>
                <a:schemeClr val="tx1"/>
              </a:solidFill>
              <a:round/>
              <a:headEnd/>
              <a:tailEnd type="triangle" w="lg" len="med"/>
            </a:ln>
          </p:spPr>
        </p:cxnSp>
        <p:cxnSp>
          <p:nvCxnSpPr>
            <p:cNvPr id="19" name="Straight Arrow Connector 19"/>
            <p:cNvCxnSpPr>
              <a:cxnSpLocks noChangeShapeType="1"/>
              <a:stCxn id="6" idx="5"/>
              <a:endCxn id="8" idx="0"/>
            </p:cNvCxnSpPr>
            <p:nvPr/>
          </p:nvCxnSpPr>
          <p:spPr bwMode="auto">
            <a:xfrm>
              <a:off x="9493548" y="5388896"/>
              <a:ext cx="152771" cy="502556"/>
            </a:xfrm>
            <a:prstGeom prst="straightConnector1">
              <a:avLst/>
            </a:prstGeom>
            <a:noFill/>
            <a:ln w="19050">
              <a:solidFill>
                <a:schemeClr val="tx1"/>
              </a:solidFill>
              <a:round/>
              <a:headEnd/>
              <a:tailEnd type="triangle" w="lg" len="med"/>
            </a:ln>
          </p:spPr>
        </p:cxnSp>
        <p:cxnSp>
          <p:nvCxnSpPr>
            <p:cNvPr id="20" name="Straight Arrow Connector 20"/>
            <p:cNvCxnSpPr>
              <a:cxnSpLocks noChangeShapeType="1"/>
              <a:stCxn id="16" idx="0"/>
              <a:endCxn id="9" idx="2"/>
            </p:cNvCxnSpPr>
            <p:nvPr/>
          </p:nvCxnSpPr>
          <p:spPr bwMode="auto">
            <a:xfrm flipV="1">
              <a:off x="8666400" y="3885735"/>
              <a:ext cx="1068480" cy="627323"/>
            </a:xfrm>
            <a:prstGeom prst="straightConnector1">
              <a:avLst/>
            </a:prstGeom>
            <a:noFill/>
            <a:ln w="19050">
              <a:solidFill>
                <a:schemeClr val="tx1"/>
              </a:solidFill>
              <a:round/>
              <a:headEnd/>
              <a:tailEnd type="triangle" w="lg" len="med"/>
            </a:ln>
          </p:spPr>
        </p:cxnSp>
        <p:cxnSp>
          <p:nvCxnSpPr>
            <p:cNvPr id="21" name="Straight Arrow Connector 21"/>
            <p:cNvCxnSpPr>
              <a:cxnSpLocks noChangeShapeType="1"/>
              <a:stCxn id="16" idx="0"/>
              <a:endCxn id="4" idx="5"/>
            </p:cNvCxnSpPr>
            <p:nvPr/>
          </p:nvCxnSpPr>
          <p:spPr bwMode="auto">
            <a:xfrm flipH="1" flipV="1">
              <a:off x="7865541" y="3313390"/>
              <a:ext cx="800859" cy="1199668"/>
            </a:xfrm>
            <a:prstGeom prst="straightConnector1">
              <a:avLst/>
            </a:prstGeom>
            <a:noFill/>
            <a:ln w="19050">
              <a:solidFill>
                <a:schemeClr val="tx1"/>
              </a:solidFill>
              <a:round/>
              <a:headEnd/>
              <a:tailEnd type="triangle" w="lg" len="med"/>
            </a:ln>
          </p:spPr>
        </p:cxnSp>
        <p:sp>
          <p:nvSpPr>
            <p:cNvPr id="22" name="TextBox 22"/>
            <p:cNvSpPr txBox="1">
              <a:spLocks noChangeArrowheads="1"/>
            </p:cNvSpPr>
            <p:nvPr/>
          </p:nvSpPr>
          <p:spPr bwMode="auto">
            <a:xfrm>
              <a:off x="9644159" y="5458894"/>
              <a:ext cx="518400" cy="232421"/>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f:nom</a:t>
              </a:r>
            </a:p>
          </p:txBody>
        </p:sp>
        <p:sp>
          <p:nvSpPr>
            <p:cNvPr id="23" name="Oval 24"/>
            <p:cNvSpPr/>
            <p:nvPr/>
          </p:nvSpPr>
          <p:spPr bwMode="auto">
            <a:xfrm>
              <a:off x="5092319" y="1036532"/>
              <a:ext cx="2508480" cy="300303"/>
            </a:xfrm>
            <a:prstGeom prst="ellipse">
              <a:avLst/>
            </a:prstGeom>
            <a:solidFill>
              <a:srgbClr val="00B8FF"/>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sz="675" b="1" noProof="1">
                  <a:solidFill>
                    <a:srgbClr val="0D0D0D"/>
                  </a:solidFill>
                </a:rPr>
                <a:t>http://…isbn/000651409X</a:t>
              </a:r>
            </a:p>
          </p:txBody>
        </p:sp>
        <p:sp>
          <p:nvSpPr>
            <p:cNvPr id="24" name="Oval 25"/>
            <p:cNvSpPr/>
            <p:nvPr/>
          </p:nvSpPr>
          <p:spPr bwMode="auto">
            <a:xfrm>
              <a:off x="4380959" y="2254557"/>
              <a:ext cx="426240" cy="283709"/>
            </a:xfrm>
            <a:prstGeom prst="ellipse">
              <a:avLst/>
            </a:prstGeom>
            <a:solidFill>
              <a:srgbClr val="00B8FF"/>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hangingPunct="0">
                <a:lnSpc>
                  <a:spcPct val="87000"/>
                </a:lnSpc>
                <a:buClr>
                  <a:srgbClr val="000000"/>
                </a:buClr>
                <a:buSzPct val="100000"/>
                <a:buFont typeface="Times New Roman" charset="0"/>
                <a:buNone/>
                <a:defRPr/>
              </a:pPr>
              <a:endParaRPr lang="en-US" sz="1350" b="1"/>
            </a:p>
          </p:txBody>
        </p:sp>
        <p:sp>
          <p:nvSpPr>
            <p:cNvPr id="25" name="Oval 26"/>
            <p:cNvSpPr/>
            <p:nvPr/>
          </p:nvSpPr>
          <p:spPr bwMode="auto">
            <a:xfrm>
              <a:off x="5116799" y="2646279"/>
              <a:ext cx="426240" cy="283709"/>
            </a:xfrm>
            <a:prstGeom prst="ellipse">
              <a:avLst/>
            </a:prstGeom>
            <a:solidFill>
              <a:srgbClr val="00B8FF"/>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hangingPunct="0">
                <a:lnSpc>
                  <a:spcPct val="87000"/>
                </a:lnSpc>
                <a:buClr>
                  <a:srgbClr val="000000"/>
                </a:buClr>
                <a:buSzPct val="100000"/>
                <a:buFont typeface="Times New Roman" charset="0"/>
                <a:buNone/>
                <a:defRPr/>
              </a:pPr>
              <a:endParaRPr lang="en-US" sz="1350" b="1"/>
            </a:p>
          </p:txBody>
        </p:sp>
        <p:sp>
          <p:nvSpPr>
            <p:cNvPr id="26" name="Rectangle 27"/>
            <p:cNvSpPr/>
            <p:nvPr/>
          </p:nvSpPr>
          <p:spPr bwMode="auto">
            <a:xfrm>
              <a:off x="1729919" y="3888201"/>
              <a:ext cx="1514880" cy="213557"/>
            </a:xfrm>
            <a:prstGeom prst="rect">
              <a:avLst/>
            </a:prstGeom>
            <a:solidFill>
              <a:srgbClr val="00B8FF"/>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sz="675" b="1" noProof="1">
                  <a:solidFill>
                    <a:srgbClr val="0D0D0D"/>
                  </a:solidFill>
                </a:rPr>
                <a:t>Ghosh, Amitav</a:t>
              </a:r>
            </a:p>
          </p:txBody>
        </p:sp>
        <p:sp>
          <p:nvSpPr>
            <p:cNvPr id="27" name="Oval 28"/>
            <p:cNvSpPr/>
            <p:nvPr/>
          </p:nvSpPr>
          <p:spPr bwMode="auto">
            <a:xfrm>
              <a:off x="3388799" y="4024846"/>
              <a:ext cx="2793600" cy="300303"/>
            </a:xfrm>
            <a:prstGeom prst="ellipse">
              <a:avLst/>
            </a:prstGeom>
            <a:solidFill>
              <a:srgbClr val="00B8FF"/>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sz="675" b="1" noProof="1">
                  <a:solidFill>
                    <a:srgbClr val="0D0D0D"/>
                  </a:solidFill>
                </a:rPr>
                <a:t>http://www.amitavghosh.com</a:t>
              </a:r>
            </a:p>
          </p:txBody>
        </p:sp>
        <p:sp>
          <p:nvSpPr>
            <p:cNvPr id="28" name="Rectangle 29"/>
            <p:cNvSpPr/>
            <p:nvPr/>
          </p:nvSpPr>
          <p:spPr bwMode="auto">
            <a:xfrm>
              <a:off x="1729919" y="957140"/>
              <a:ext cx="1514880" cy="241630"/>
            </a:xfrm>
            <a:prstGeom prst="rect">
              <a:avLst/>
            </a:prstGeom>
            <a:solidFill>
              <a:srgbClr val="00B8FF"/>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lang="en-US" sz="825" b="1">
                  <a:solidFill>
                    <a:srgbClr val="0D0D0D"/>
                  </a:solidFill>
                </a:rPr>
                <a:t>The Glass Palace</a:t>
              </a:r>
            </a:p>
          </p:txBody>
        </p:sp>
        <p:sp>
          <p:nvSpPr>
            <p:cNvPr id="29" name="Rectangle 30"/>
            <p:cNvSpPr/>
            <p:nvPr/>
          </p:nvSpPr>
          <p:spPr bwMode="auto">
            <a:xfrm>
              <a:off x="1729919" y="1302777"/>
              <a:ext cx="1514880" cy="241630"/>
            </a:xfrm>
            <a:prstGeom prst="rect">
              <a:avLst/>
            </a:prstGeom>
            <a:solidFill>
              <a:srgbClr val="00B8FF"/>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lang="en-US" sz="825" b="1">
                  <a:solidFill>
                    <a:srgbClr val="0D0D0D"/>
                  </a:solidFill>
                </a:rPr>
                <a:t>2000</a:t>
              </a:r>
            </a:p>
          </p:txBody>
        </p:sp>
        <p:sp>
          <p:nvSpPr>
            <p:cNvPr id="30" name="Rectangle 31"/>
            <p:cNvSpPr/>
            <p:nvPr/>
          </p:nvSpPr>
          <p:spPr bwMode="auto">
            <a:xfrm>
              <a:off x="1729919" y="2091979"/>
              <a:ext cx="1514880" cy="241630"/>
            </a:xfrm>
            <a:prstGeom prst="rect">
              <a:avLst/>
            </a:prstGeom>
            <a:solidFill>
              <a:srgbClr val="00B8FF"/>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lang="en-US" sz="825" b="1">
                  <a:solidFill>
                    <a:srgbClr val="0D0D0D"/>
                  </a:solidFill>
                </a:rPr>
                <a:t>London</a:t>
              </a:r>
            </a:p>
          </p:txBody>
        </p:sp>
        <p:sp>
          <p:nvSpPr>
            <p:cNvPr id="31" name="Rectangle 32"/>
            <p:cNvSpPr/>
            <p:nvPr/>
          </p:nvSpPr>
          <p:spPr bwMode="auto">
            <a:xfrm>
              <a:off x="1729919" y="2454896"/>
              <a:ext cx="1514880" cy="241630"/>
            </a:xfrm>
            <a:prstGeom prst="rect">
              <a:avLst/>
            </a:prstGeom>
            <a:solidFill>
              <a:srgbClr val="00B8FF"/>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lang="en-US" sz="825" b="1">
                  <a:solidFill>
                    <a:srgbClr val="0D0D0D"/>
                  </a:solidFill>
                </a:rPr>
                <a:t>Harper Collins</a:t>
              </a:r>
            </a:p>
          </p:txBody>
        </p:sp>
        <p:cxnSp>
          <p:nvCxnSpPr>
            <p:cNvPr id="32" name="Curved Connector 20"/>
            <p:cNvCxnSpPr>
              <a:cxnSpLocks noChangeShapeType="1"/>
              <a:stCxn id="23" idx="4"/>
              <a:endCxn id="24" idx="6"/>
            </p:cNvCxnSpPr>
            <p:nvPr/>
          </p:nvCxnSpPr>
          <p:spPr bwMode="auto">
            <a:xfrm rot="5400000">
              <a:off x="5047091" y="1096942"/>
              <a:ext cx="1059578" cy="1539360"/>
            </a:xfrm>
            <a:prstGeom prst="curvedConnector2">
              <a:avLst/>
            </a:prstGeom>
            <a:noFill/>
            <a:ln w="19050">
              <a:solidFill>
                <a:schemeClr val="tx1"/>
              </a:solidFill>
              <a:round/>
              <a:headEnd/>
              <a:tailEnd type="triangle" w="lg" len="med"/>
            </a:ln>
          </p:spPr>
        </p:cxnSp>
        <p:cxnSp>
          <p:nvCxnSpPr>
            <p:cNvPr id="33" name="Curved Connector 34"/>
            <p:cNvCxnSpPr>
              <a:cxnSpLocks noChangeShapeType="1"/>
              <a:stCxn id="23" idx="4"/>
              <a:endCxn id="25" idx="6"/>
            </p:cNvCxnSpPr>
            <p:nvPr/>
          </p:nvCxnSpPr>
          <p:spPr bwMode="auto">
            <a:xfrm rot="5400000">
              <a:off x="5219149" y="1660724"/>
              <a:ext cx="1451299" cy="803520"/>
            </a:xfrm>
            <a:prstGeom prst="curvedConnector2">
              <a:avLst/>
            </a:prstGeom>
            <a:noFill/>
            <a:ln w="19050">
              <a:solidFill>
                <a:schemeClr val="tx1"/>
              </a:solidFill>
              <a:round/>
              <a:headEnd/>
              <a:tailEnd type="triangle" w="lg" len="med"/>
            </a:ln>
          </p:spPr>
        </p:cxnSp>
        <p:cxnSp>
          <p:nvCxnSpPr>
            <p:cNvPr id="34" name="Curved Connector 35"/>
            <p:cNvCxnSpPr>
              <a:cxnSpLocks noChangeShapeType="1"/>
              <a:stCxn id="25" idx="2"/>
              <a:endCxn id="26" idx="0"/>
            </p:cNvCxnSpPr>
            <p:nvPr/>
          </p:nvCxnSpPr>
          <p:spPr bwMode="auto">
            <a:xfrm rot="10800000" flipV="1">
              <a:off x="2487359" y="2788134"/>
              <a:ext cx="2629440" cy="1100067"/>
            </a:xfrm>
            <a:prstGeom prst="curvedConnector2">
              <a:avLst/>
            </a:prstGeom>
            <a:noFill/>
            <a:ln w="19050">
              <a:solidFill>
                <a:schemeClr val="tx1"/>
              </a:solidFill>
              <a:round/>
              <a:headEnd/>
              <a:tailEnd type="triangle" w="lg" len="med"/>
            </a:ln>
          </p:spPr>
        </p:cxnSp>
        <p:cxnSp>
          <p:nvCxnSpPr>
            <p:cNvPr id="35" name="Straight Arrow Connector 37"/>
            <p:cNvCxnSpPr>
              <a:cxnSpLocks noChangeShapeType="1"/>
              <a:stCxn id="24" idx="2"/>
              <a:endCxn id="30" idx="3"/>
            </p:cNvCxnSpPr>
            <p:nvPr/>
          </p:nvCxnSpPr>
          <p:spPr bwMode="auto">
            <a:xfrm flipH="1" flipV="1">
              <a:off x="3244799" y="2212795"/>
              <a:ext cx="1136160" cy="183617"/>
            </a:xfrm>
            <a:prstGeom prst="straightConnector1">
              <a:avLst/>
            </a:prstGeom>
            <a:noFill/>
            <a:ln w="19050">
              <a:solidFill>
                <a:schemeClr val="tx1"/>
              </a:solidFill>
              <a:round/>
              <a:headEnd/>
              <a:tailEnd type="triangle" w="lg" len="med"/>
            </a:ln>
          </p:spPr>
        </p:cxnSp>
        <p:cxnSp>
          <p:nvCxnSpPr>
            <p:cNvPr id="36" name="Straight Arrow Connector 38"/>
            <p:cNvCxnSpPr>
              <a:cxnSpLocks noChangeShapeType="1"/>
              <a:stCxn id="24" idx="2"/>
              <a:endCxn id="31" idx="3"/>
            </p:cNvCxnSpPr>
            <p:nvPr/>
          </p:nvCxnSpPr>
          <p:spPr bwMode="auto">
            <a:xfrm flipH="1">
              <a:off x="3244799" y="2396412"/>
              <a:ext cx="1136160" cy="179300"/>
            </a:xfrm>
            <a:prstGeom prst="straightConnector1">
              <a:avLst/>
            </a:prstGeom>
            <a:noFill/>
            <a:ln w="19050">
              <a:solidFill>
                <a:schemeClr val="tx1"/>
              </a:solidFill>
              <a:round/>
              <a:headEnd/>
              <a:tailEnd type="triangle" w="lg" len="med"/>
            </a:ln>
          </p:spPr>
        </p:cxnSp>
        <p:cxnSp>
          <p:nvCxnSpPr>
            <p:cNvPr id="37" name="Straight Arrow Connector 39"/>
            <p:cNvCxnSpPr>
              <a:cxnSpLocks noChangeShapeType="1"/>
              <a:stCxn id="23" idx="2"/>
              <a:endCxn id="28" idx="3"/>
            </p:cNvCxnSpPr>
            <p:nvPr/>
          </p:nvCxnSpPr>
          <p:spPr bwMode="auto">
            <a:xfrm flipH="1" flipV="1">
              <a:off x="3244799" y="1077955"/>
              <a:ext cx="1847520" cy="108728"/>
            </a:xfrm>
            <a:prstGeom prst="straightConnector1">
              <a:avLst/>
            </a:prstGeom>
            <a:noFill/>
            <a:ln w="19050">
              <a:solidFill>
                <a:schemeClr val="tx1"/>
              </a:solidFill>
              <a:round/>
              <a:headEnd/>
              <a:tailEnd type="triangle" w="lg" len="med"/>
            </a:ln>
          </p:spPr>
        </p:cxnSp>
        <p:cxnSp>
          <p:nvCxnSpPr>
            <p:cNvPr id="38" name="Straight Arrow Connector 40"/>
            <p:cNvCxnSpPr>
              <a:cxnSpLocks noChangeShapeType="1"/>
              <a:stCxn id="23" idx="2"/>
              <a:endCxn id="29" idx="3"/>
            </p:cNvCxnSpPr>
            <p:nvPr/>
          </p:nvCxnSpPr>
          <p:spPr bwMode="auto">
            <a:xfrm flipH="1">
              <a:off x="3244799" y="1186684"/>
              <a:ext cx="1847520" cy="236909"/>
            </a:xfrm>
            <a:prstGeom prst="straightConnector1">
              <a:avLst/>
            </a:prstGeom>
            <a:noFill/>
            <a:ln w="19050">
              <a:solidFill>
                <a:schemeClr val="tx1"/>
              </a:solidFill>
              <a:round/>
              <a:headEnd/>
              <a:tailEnd type="triangle" w="lg" len="med"/>
            </a:ln>
          </p:spPr>
        </p:cxnSp>
        <p:sp>
          <p:nvSpPr>
            <p:cNvPr id="39" name="TextBox 41"/>
            <p:cNvSpPr txBox="1">
              <a:spLocks noChangeArrowheads="1"/>
            </p:cNvSpPr>
            <p:nvPr/>
          </p:nvSpPr>
          <p:spPr bwMode="auto">
            <a:xfrm rot="238339">
              <a:off x="3823680" y="933659"/>
              <a:ext cx="531360" cy="232421"/>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a:title</a:t>
              </a:r>
            </a:p>
          </p:txBody>
        </p:sp>
        <p:sp>
          <p:nvSpPr>
            <p:cNvPr id="40" name="TextBox 42"/>
            <p:cNvSpPr txBox="1">
              <a:spLocks noChangeArrowheads="1"/>
            </p:cNvSpPr>
            <p:nvPr/>
          </p:nvSpPr>
          <p:spPr bwMode="auto">
            <a:xfrm rot="21215795">
              <a:off x="3833759" y="1272096"/>
              <a:ext cx="512640" cy="232421"/>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a:year</a:t>
              </a:r>
            </a:p>
          </p:txBody>
        </p:sp>
        <p:sp>
          <p:nvSpPr>
            <p:cNvPr id="41" name="TextBox 43"/>
            <p:cNvSpPr txBox="1">
              <a:spLocks noChangeArrowheads="1"/>
            </p:cNvSpPr>
            <p:nvPr/>
          </p:nvSpPr>
          <p:spPr bwMode="auto">
            <a:xfrm rot="610119">
              <a:off x="3584639" y="2037536"/>
              <a:ext cx="505440" cy="232421"/>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a:city</a:t>
              </a:r>
            </a:p>
          </p:txBody>
        </p:sp>
        <p:sp>
          <p:nvSpPr>
            <p:cNvPr id="42" name="TextBox 44"/>
            <p:cNvSpPr txBox="1">
              <a:spLocks noChangeArrowheads="1"/>
            </p:cNvSpPr>
            <p:nvPr/>
          </p:nvSpPr>
          <p:spPr bwMode="auto">
            <a:xfrm rot="21074880">
              <a:off x="3493919" y="2455900"/>
              <a:ext cx="751680" cy="232421"/>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a:p_name</a:t>
              </a:r>
            </a:p>
          </p:txBody>
        </p:sp>
        <p:sp>
          <p:nvSpPr>
            <p:cNvPr id="43" name="TextBox 45"/>
            <p:cNvSpPr txBox="1">
              <a:spLocks noChangeArrowheads="1"/>
            </p:cNvSpPr>
            <p:nvPr/>
          </p:nvSpPr>
          <p:spPr bwMode="auto">
            <a:xfrm>
              <a:off x="2487359" y="3084082"/>
              <a:ext cx="624960" cy="232421"/>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wrap="square"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a:name</a:t>
              </a:r>
            </a:p>
          </p:txBody>
        </p:sp>
        <p:sp>
          <p:nvSpPr>
            <p:cNvPr id="44" name="TextBox 46"/>
            <p:cNvSpPr txBox="1">
              <a:spLocks noChangeArrowheads="1"/>
            </p:cNvSpPr>
            <p:nvPr/>
          </p:nvSpPr>
          <p:spPr bwMode="auto">
            <a:xfrm>
              <a:off x="4342080" y="3199297"/>
              <a:ext cx="912960" cy="232421"/>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a:homepage</a:t>
              </a:r>
            </a:p>
          </p:txBody>
        </p:sp>
        <p:sp>
          <p:nvSpPr>
            <p:cNvPr id="45" name="TextBox 47"/>
            <p:cNvSpPr txBox="1">
              <a:spLocks noChangeArrowheads="1"/>
            </p:cNvSpPr>
            <p:nvPr/>
          </p:nvSpPr>
          <p:spPr bwMode="auto">
            <a:xfrm>
              <a:off x="5393280" y="2369771"/>
              <a:ext cx="640800" cy="232421"/>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a:author</a:t>
              </a:r>
            </a:p>
          </p:txBody>
        </p:sp>
        <p:sp>
          <p:nvSpPr>
            <p:cNvPr id="46" name="TextBox 48"/>
            <p:cNvSpPr txBox="1">
              <a:spLocks noChangeArrowheads="1"/>
            </p:cNvSpPr>
            <p:nvPr/>
          </p:nvSpPr>
          <p:spPr bwMode="auto">
            <a:xfrm rot="20242754">
              <a:off x="5053439" y="1918723"/>
              <a:ext cx="816480" cy="232421"/>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a:publisher</a:t>
              </a:r>
            </a:p>
          </p:txBody>
        </p:sp>
        <p:cxnSp>
          <p:nvCxnSpPr>
            <p:cNvPr id="47" name="Straight Arrow Connector 61"/>
            <p:cNvCxnSpPr>
              <a:cxnSpLocks noChangeShapeType="1"/>
              <a:stCxn id="25" idx="4"/>
              <a:endCxn id="27" idx="0"/>
            </p:cNvCxnSpPr>
            <p:nvPr/>
          </p:nvCxnSpPr>
          <p:spPr bwMode="auto">
            <a:xfrm flipH="1">
              <a:off x="4785599" y="2929988"/>
              <a:ext cx="544320" cy="1094858"/>
            </a:xfrm>
            <a:prstGeom prst="straightConnector1">
              <a:avLst/>
            </a:prstGeom>
            <a:noFill/>
            <a:ln w="19050">
              <a:solidFill>
                <a:schemeClr val="tx1"/>
              </a:solidFill>
              <a:round/>
              <a:headEnd/>
              <a:tailEnd type="triangle" w="lg" len="med"/>
            </a:ln>
          </p:spPr>
        </p:cxnSp>
        <p:sp>
          <p:nvSpPr>
            <p:cNvPr id="48" name="Freeform 51"/>
            <p:cNvSpPr>
              <a:spLocks noChangeArrowheads="1"/>
            </p:cNvSpPr>
            <p:nvPr/>
          </p:nvSpPr>
          <p:spPr bwMode="auto">
            <a:xfrm>
              <a:off x="4900800" y="755359"/>
              <a:ext cx="2819520" cy="849689"/>
            </a:xfrm>
            <a:custGeom>
              <a:avLst/>
              <a:gdLst>
                <a:gd name="T0" fmla="*/ 258305 w 3108870"/>
                <a:gd name="T1" fmla="*/ 86104 h 936383"/>
                <a:gd name="T2" fmla="*/ 150678 w 3108870"/>
                <a:gd name="T3" fmla="*/ 107630 h 936383"/>
                <a:gd name="T4" fmla="*/ 118390 w 3108870"/>
                <a:gd name="T5" fmla="*/ 118393 h 936383"/>
                <a:gd name="T6" fmla="*/ 64576 w 3108870"/>
                <a:gd name="T7" fmla="*/ 172208 h 936383"/>
                <a:gd name="T8" fmla="*/ 21525 w 3108870"/>
                <a:gd name="T9" fmla="*/ 236787 h 936383"/>
                <a:gd name="T10" fmla="*/ 0 w 3108870"/>
                <a:gd name="T11" fmla="*/ 269076 h 936383"/>
                <a:gd name="T12" fmla="*/ 10763 w 3108870"/>
                <a:gd name="T13" fmla="*/ 430521 h 936383"/>
                <a:gd name="T14" fmla="*/ 21525 w 3108870"/>
                <a:gd name="T15" fmla="*/ 462810 h 936383"/>
                <a:gd name="T16" fmla="*/ 53814 w 3108870"/>
                <a:gd name="T17" fmla="*/ 484336 h 936383"/>
                <a:gd name="T18" fmla="*/ 107627 w 3108870"/>
                <a:gd name="T19" fmla="*/ 548914 h 936383"/>
                <a:gd name="T20" fmla="*/ 139915 w 3108870"/>
                <a:gd name="T21" fmla="*/ 570440 h 936383"/>
                <a:gd name="T22" fmla="*/ 182966 w 3108870"/>
                <a:gd name="T23" fmla="*/ 613492 h 936383"/>
                <a:gd name="T24" fmla="*/ 204492 w 3108870"/>
                <a:gd name="T25" fmla="*/ 645781 h 936383"/>
                <a:gd name="T26" fmla="*/ 290593 w 3108870"/>
                <a:gd name="T27" fmla="*/ 678070 h 936383"/>
                <a:gd name="T28" fmla="*/ 398220 w 3108870"/>
                <a:gd name="T29" fmla="*/ 731885 h 936383"/>
                <a:gd name="T30" fmla="*/ 527373 w 3108870"/>
                <a:gd name="T31" fmla="*/ 774937 h 936383"/>
                <a:gd name="T32" fmla="*/ 559661 w 3108870"/>
                <a:gd name="T33" fmla="*/ 785700 h 936383"/>
                <a:gd name="T34" fmla="*/ 688814 w 3108870"/>
                <a:gd name="T35" fmla="*/ 807226 h 936383"/>
                <a:gd name="T36" fmla="*/ 753390 w 3108870"/>
                <a:gd name="T37" fmla="*/ 817990 h 936383"/>
                <a:gd name="T38" fmla="*/ 828729 w 3108870"/>
                <a:gd name="T39" fmla="*/ 839516 h 936383"/>
                <a:gd name="T40" fmla="*/ 871780 w 3108870"/>
                <a:gd name="T41" fmla="*/ 861042 h 936383"/>
                <a:gd name="T42" fmla="*/ 957881 w 3108870"/>
                <a:gd name="T43" fmla="*/ 871805 h 936383"/>
                <a:gd name="T44" fmla="*/ 1108559 w 3108870"/>
                <a:gd name="T45" fmla="*/ 893331 h 936383"/>
                <a:gd name="T46" fmla="*/ 1205424 w 3108870"/>
                <a:gd name="T47" fmla="*/ 904094 h 936383"/>
                <a:gd name="T48" fmla="*/ 1291525 w 3108870"/>
                <a:gd name="T49" fmla="*/ 914857 h 936383"/>
                <a:gd name="T50" fmla="*/ 1872712 w 3108870"/>
                <a:gd name="T51" fmla="*/ 936383 h 936383"/>
                <a:gd name="T52" fmla="*/ 2690678 w 3108870"/>
                <a:gd name="T53" fmla="*/ 925620 h 936383"/>
                <a:gd name="T54" fmla="*/ 2733729 w 3108870"/>
                <a:gd name="T55" fmla="*/ 914857 h 936383"/>
                <a:gd name="T56" fmla="*/ 2852119 w 3108870"/>
                <a:gd name="T57" fmla="*/ 850279 h 936383"/>
                <a:gd name="T58" fmla="*/ 2884407 w 3108870"/>
                <a:gd name="T59" fmla="*/ 817990 h 936383"/>
                <a:gd name="T60" fmla="*/ 2916695 w 3108870"/>
                <a:gd name="T61" fmla="*/ 796463 h 936383"/>
                <a:gd name="T62" fmla="*/ 3024322 w 3108870"/>
                <a:gd name="T63" fmla="*/ 678070 h 936383"/>
                <a:gd name="T64" fmla="*/ 3088898 w 3108870"/>
                <a:gd name="T65" fmla="*/ 570440 h 936383"/>
                <a:gd name="T66" fmla="*/ 3088898 w 3108870"/>
                <a:gd name="T67" fmla="*/ 376706 h 936383"/>
                <a:gd name="T68" fmla="*/ 3067373 w 3108870"/>
                <a:gd name="T69" fmla="*/ 333654 h 936383"/>
                <a:gd name="T70" fmla="*/ 3056610 w 3108870"/>
                <a:gd name="T71" fmla="*/ 301365 h 936383"/>
                <a:gd name="T72" fmla="*/ 3035085 w 3108870"/>
                <a:gd name="T73" fmla="*/ 269076 h 936383"/>
                <a:gd name="T74" fmla="*/ 3013559 w 3108870"/>
                <a:gd name="T75" fmla="*/ 226023 h 936383"/>
                <a:gd name="T76" fmla="*/ 3002797 w 3108870"/>
                <a:gd name="T77" fmla="*/ 182971 h 936383"/>
                <a:gd name="T78" fmla="*/ 2948983 w 3108870"/>
                <a:gd name="T79" fmla="*/ 150682 h 936383"/>
                <a:gd name="T80" fmla="*/ 2916695 w 3108870"/>
                <a:gd name="T81" fmla="*/ 129156 h 936383"/>
                <a:gd name="T82" fmla="*/ 2766017 w 3108870"/>
                <a:gd name="T83" fmla="*/ 64578 h 936383"/>
                <a:gd name="T84" fmla="*/ 2690678 w 3108870"/>
                <a:gd name="T85" fmla="*/ 32289 h 936383"/>
                <a:gd name="T86" fmla="*/ 2561525 w 3108870"/>
                <a:gd name="T87" fmla="*/ 10763 h 936383"/>
                <a:gd name="T88" fmla="*/ 2098729 w 3108870"/>
                <a:gd name="T89" fmla="*/ 0 h 936383"/>
                <a:gd name="T90" fmla="*/ 613475 w 3108870"/>
                <a:gd name="T91" fmla="*/ 10763 h 936383"/>
                <a:gd name="T92" fmla="*/ 419746 w 3108870"/>
                <a:gd name="T93" fmla="*/ 21526 h 936383"/>
                <a:gd name="T94" fmla="*/ 355170 w 3108870"/>
                <a:gd name="T95" fmla="*/ 43052 h 936383"/>
                <a:gd name="T96" fmla="*/ 247542 w 3108870"/>
                <a:gd name="T97" fmla="*/ 96867 h 936383"/>
                <a:gd name="T98" fmla="*/ 204492 w 3108870"/>
                <a:gd name="T99" fmla="*/ 118393 h 936383"/>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3108870"/>
                <a:gd name="T151" fmla="*/ 0 h 936383"/>
                <a:gd name="T152" fmla="*/ 3108870 w 3108870"/>
                <a:gd name="T153" fmla="*/ 936383 h 936383"/>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3108870" h="936383">
                  <a:moveTo>
                    <a:pt x="258305" y="86104"/>
                  </a:moveTo>
                  <a:cubicBezTo>
                    <a:pt x="222429" y="93279"/>
                    <a:pt x="186327" y="99403"/>
                    <a:pt x="150678" y="107630"/>
                  </a:cubicBezTo>
                  <a:cubicBezTo>
                    <a:pt x="139624" y="110181"/>
                    <a:pt x="127466" y="111586"/>
                    <a:pt x="118390" y="118393"/>
                  </a:cubicBezTo>
                  <a:cubicBezTo>
                    <a:pt x="98095" y="133614"/>
                    <a:pt x="78647" y="151100"/>
                    <a:pt x="64576" y="172208"/>
                  </a:cubicBezTo>
                  <a:lnTo>
                    <a:pt x="21525" y="236787"/>
                  </a:lnTo>
                  <a:lnTo>
                    <a:pt x="0" y="269076"/>
                  </a:lnTo>
                  <a:cubicBezTo>
                    <a:pt x="3588" y="322891"/>
                    <a:pt x="4807" y="376916"/>
                    <a:pt x="10763" y="430521"/>
                  </a:cubicBezTo>
                  <a:cubicBezTo>
                    <a:pt x="12016" y="441797"/>
                    <a:pt x="14438" y="453951"/>
                    <a:pt x="21525" y="462810"/>
                  </a:cubicBezTo>
                  <a:cubicBezTo>
                    <a:pt x="29606" y="472911"/>
                    <a:pt x="43051" y="477161"/>
                    <a:pt x="53814" y="484336"/>
                  </a:cubicBezTo>
                  <a:cubicBezTo>
                    <a:pt x="74979" y="516085"/>
                    <a:pt x="76551" y="523016"/>
                    <a:pt x="107627" y="548914"/>
                  </a:cubicBezTo>
                  <a:cubicBezTo>
                    <a:pt x="117564" y="557195"/>
                    <a:pt x="130094" y="562022"/>
                    <a:pt x="139915" y="570440"/>
                  </a:cubicBezTo>
                  <a:cubicBezTo>
                    <a:pt x="155324" y="583648"/>
                    <a:pt x="169759" y="598083"/>
                    <a:pt x="182966" y="613492"/>
                  </a:cubicBezTo>
                  <a:cubicBezTo>
                    <a:pt x="191384" y="623313"/>
                    <a:pt x="194555" y="637500"/>
                    <a:pt x="204492" y="645781"/>
                  </a:cubicBezTo>
                  <a:cubicBezTo>
                    <a:pt x="228613" y="665882"/>
                    <a:pt x="261627" y="670828"/>
                    <a:pt x="290593" y="678070"/>
                  </a:cubicBezTo>
                  <a:cubicBezTo>
                    <a:pt x="361178" y="748657"/>
                    <a:pt x="300611" y="704771"/>
                    <a:pt x="398220" y="731885"/>
                  </a:cubicBezTo>
                  <a:cubicBezTo>
                    <a:pt x="441944" y="744031"/>
                    <a:pt x="484322" y="760586"/>
                    <a:pt x="527373" y="774937"/>
                  </a:cubicBezTo>
                  <a:cubicBezTo>
                    <a:pt x="538136" y="778525"/>
                    <a:pt x="548430" y="784096"/>
                    <a:pt x="559661" y="785700"/>
                  </a:cubicBezTo>
                  <a:cubicBezTo>
                    <a:pt x="703995" y="806320"/>
                    <a:pt x="573431" y="786246"/>
                    <a:pt x="688814" y="807226"/>
                  </a:cubicBezTo>
                  <a:cubicBezTo>
                    <a:pt x="710284" y="811130"/>
                    <a:pt x="732127" y="813083"/>
                    <a:pt x="753390" y="817990"/>
                  </a:cubicBezTo>
                  <a:cubicBezTo>
                    <a:pt x="778839" y="823863"/>
                    <a:pt x="804184" y="830590"/>
                    <a:pt x="828729" y="839516"/>
                  </a:cubicBezTo>
                  <a:cubicBezTo>
                    <a:pt x="843807" y="844999"/>
                    <a:pt x="856215" y="857151"/>
                    <a:pt x="871780" y="861042"/>
                  </a:cubicBezTo>
                  <a:cubicBezTo>
                    <a:pt x="899840" y="868057"/>
                    <a:pt x="929223" y="867897"/>
                    <a:pt x="957881" y="871805"/>
                  </a:cubicBezTo>
                  <a:lnTo>
                    <a:pt x="1108559" y="893331"/>
                  </a:lnTo>
                  <a:cubicBezTo>
                    <a:pt x="1140773" y="897533"/>
                    <a:pt x="1173159" y="900298"/>
                    <a:pt x="1205424" y="904094"/>
                  </a:cubicBezTo>
                  <a:cubicBezTo>
                    <a:pt x="1234150" y="907474"/>
                    <a:pt x="1262701" y="912455"/>
                    <a:pt x="1291525" y="914857"/>
                  </a:cubicBezTo>
                  <a:cubicBezTo>
                    <a:pt x="1487184" y="931162"/>
                    <a:pt x="1673360" y="931137"/>
                    <a:pt x="1872712" y="936383"/>
                  </a:cubicBezTo>
                  <a:lnTo>
                    <a:pt x="2690678" y="925620"/>
                  </a:lnTo>
                  <a:cubicBezTo>
                    <a:pt x="2705465" y="925250"/>
                    <a:pt x="2719696" y="919535"/>
                    <a:pt x="2733729" y="914857"/>
                  </a:cubicBezTo>
                  <a:cubicBezTo>
                    <a:pt x="2773663" y="901545"/>
                    <a:pt x="2822217" y="880182"/>
                    <a:pt x="2852119" y="850279"/>
                  </a:cubicBezTo>
                  <a:cubicBezTo>
                    <a:pt x="2862882" y="839516"/>
                    <a:pt x="2872714" y="827734"/>
                    <a:pt x="2884407" y="817990"/>
                  </a:cubicBezTo>
                  <a:cubicBezTo>
                    <a:pt x="2894344" y="809709"/>
                    <a:pt x="2906960" y="804981"/>
                    <a:pt x="2916695" y="796463"/>
                  </a:cubicBezTo>
                  <a:cubicBezTo>
                    <a:pt x="2946583" y="770310"/>
                    <a:pt x="3002579" y="709698"/>
                    <a:pt x="3024322" y="678070"/>
                  </a:cubicBezTo>
                  <a:cubicBezTo>
                    <a:pt x="3048024" y="643593"/>
                    <a:pt x="3088898" y="570440"/>
                    <a:pt x="3088898" y="570440"/>
                  </a:cubicBezTo>
                  <a:cubicBezTo>
                    <a:pt x="3103027" y="485668"/>
                    <a:pt x="3108870" y="483228"/>
                    <a:pt x="3088898" y="376706"/>
                  </a:cubicBezTo>
                  <a:cubicBezTo>
                    <a:pt x="3085941" y="360936"/>
                    <a:pt x="3073693" y="348401"/>
                    <a:pt x="3067373" y="333654"/>
                  </a:cubicBezTo>
                  <a:cubicBezTo>
                    <a:pt x="3062904" y="323226"/>
                    <a:pt x="3061684" y="311513"/>
                    <a:pt x="3056610" y="301365"/>
                  </a:cubicBezTo>
                  <a:cubicBezTo>
                    <a:pt x="3050825" y="289795"/>
                    <a:pt x="3041503" y="280307"/>
                    <a:pt x="3035085" y="269076"/>
                  </a:cubicBezTo>
                  <a:cubicBezTo>
                    <a:pt x="3027125" y="255145"/>
                    <a:pt x="3020734" y="240374"/>
                    <a:pt x="3013559" y="226023"/>
                  </a:cubicBezTo>
                  <a:cubicBezTo>
                    <a:pt x="3009972" y="211672"/>
                    <a:pt x="3012423" y="194202"/>
                    <a:pt x="3002797" y="182971"/>
                  </a:cubicBezTo>
                  <a:cubicBezTo>
                    <a:pt x="2989183" y="167088"/>
                    <a:pt x="2966722" y="161769"/>
                    <a:pt x="2948983" y="150682"/>
                  </a:cubicBezTo>
                  <a:cubicBezTo>
                    <a:pt x="2938014" y="143826"/>
                    <a:pt x="2928051" y="135350"/>
                    <a:pt x="2916695" y="129156"/>
                  </a:cubicBezTo>
                  <a:cubicBezTo>
                    <a:pt x="2797524" y="64152"/>
                    <a:pt x="2870068" y="104599"/>
                    <a:pt x="2766017" y="64578"/>
                  </a:cubicBezTo>
                  <a:cubicBezTo>
                    <a:pt x="2740516" y="54770"/>
                    <a:pt x="2716598" y="40929"/>
                    <a:pt x="2690678" y="32289"/>
                  </a:cubicBezTo>
                  <a:cubicBezTo>
                    <a:pt x="2671386" y="25858"/>
                    <a:pt x="2572605" y="11206"/>
                    <a:pt x="2561525" y="10763"/>
                  </a:cubicBezTo>
                  <a:cubicBezTo>
                    <a:pt x="2407341" y="4595"/>
                    <a:pt x="2252994" y="3588"/>
                    <a:pt x="2098729" y="0"/>
                  </a:cubicBezTo>
                  <a:lnTo>
                    <a:pt x="613475" y="10763"/>
                  </a:lnTo>
                  <a:cubicBezTo>
                    <a:pt x="548804" y="11592"/>
                    <a:pt x="483922" y="13504"/>
                    <a:pt x="419746" y="21526"/>
                  </a:cubicBezTo>
                  <a:cubicBezTo>
                    <a:pt x="397231" y="24340"/>
                    <a:pt x="355170" y="43052"/>
                    <a:pt x="355170" y="43052"/>
                  </a:cubicBezTo>
                  <a:cubicBezTo>
                    <a:pt x="250957" y="121213"/>
                    <a:pt x="383540" y="28865"/>
                    <a:pt x="247542" y="96867"/>
                  </a:cubicBezTo>
                  <a:lnTo>
                    <a:pt x="204492" y="118393"/>
                  </a:lnTo>
                </a:path>
              </a:pathLst>
            </a:custGeom>
            <a:noFill/>
            <a:ln w="88900">
              <a:solidFill>
                <a:srgbClr val="FF0000"/>
              </a:solidFill>
              <a:round/>
              <a:headEnd/>
              <a:tailEnd/>
            </a:ln>
            <a:extLst>
              <a:ext uri="{909E8E84-426E-40dd-AFC4-6F175D3DCCD1}">
                <a14:hiddenFill xmlns="" xmlns:a14="http://schemas.microsoft.com/office/drawing/2010/main" xmlns:lc="http://schemas.openxmlformats.org/drawingml/2006/lockedCanvas">
                  <a:solidFill>
                    <a:srgbClr val="FFFFFF"/>
                  </a:solidFill>
                </a14:hiddenFill>
              </a:ext>
            </a:extLst>
          </p:spPr>
          <p:txBody>
            <a:bodyPr lIns="62209" tIns="31105" rIns="62209" bIns="31105"/>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hangingPunct="0">
                <a:lnSpc>
                  <a:spcPct val="87000"/>
                </a:lnSpc>
                <a:buClr>
                  <a:srgbClr val="000000"/>
                </a:buClr>
                <a:buSzPct val="100000"/>
                <a:buFont typeface="Times New Roman" charset="0"/>
                <a:buNone/>
              </a:pPr>
              <a:endParaRPr lang="en-US" sz="1350" b="1"/>
            </a:p>
          </p:txBody>
        </p:sp>
        <p:sp>
          <p:nvSpPr>
            <p:cNvPr id="49" name="Freeform 53"/>
            <p:cNvSpPr>
              <a:spLocks noChangeArrowheads="1"/>
            </p:cNvSpPr>
            <p:nvPr/>
          </p:nvSpPr>
          <p:spPr bwMode="auto">
            <a:xfrm>
              <a:off x="5738879" y="2901185"/>
              <a:ext cx="2661120" cy="643748"/>
            </a:xfrm>
            <a:custGeom>
              <a:avLst/>
              <a:gdLst>
                <a:gd name="T0" fmla="*/ 594988 w 2933706"/>
                <a:gd name="T1" fmla="*/ 53815 h 710359"/>
                <a:gd name="T2" fmla="*/ 315158 w 2933706"/>
                <a:gd name="T3" fmla="*/ 75341 h 710359"/>
                <a:gd name="T4" fmla="*/ 293632 w 2933706"/>
                <a:gd name="T5" fmla="*/ 96867 h 710359"/>
                <a:gd name="T6" fmla="*/ 239819 w 2933706"/>
                <a:gd name="T7" fmla="*/ 107630 h 710359"/>
                <a:gd name="T8" fmla="*/ 196768 w 2933706"/>
                <a:gd name="T9" fmla="*/ 129156 h 710359"/>
                <a:gd name="T10" fmla="*/ 153717 w 2933706"/>
                <a:gd name="T11" fmla="*/ 139919 h 710359"/>
                <a:gd name="T12" fmla="*/ 78378 w 2933706"/>
                <a:gd name="T13" fmla="*/ 172208 h 710359"/>
                <a:gd name="T14" fmla="*/ 56853 w 2933706"/>
                <a:gd name="T15" fmla="*/ 430521 h 710359"/>
                <a:gd name="T16" fmla="*/ 153717 w 2933706"/>
                <a:gd name="T17" fmla="*/ 516625 h 710359"/>
                <a:gd name="T18" fmla="*/ 282870 w 2933706"/>
                <a:gd name="T19" fmla="*/ 591966 h 710359"/>
                <a:gd name="T20" fmla="*/ 487361 w 2933706"/>
                <a:gd name="T21" fmla="*/ 656544 h 710359"/>
                <a:gd name="T22" fmla="*/ 562700 w 2933706"/>
                <a:gd name="T23" fmla="*/ 678070 h 710359"/>
                <a:gd name="T24" fmla="*/ 831768 w 2933706"/>
                <a:gd name="T25" fmla="*/ 699596 h 710359"/>
                <a:gd name="T26" fmla="*/ 1725073 w 2933706"/>
                <a:gd name="T27" fmla="*/ 710359 h 710359"/>
                <a:gd name="T28" fmla="*/ 2478463 w 2933706"/>
                <a:gd name="T29" fmla="*/ 699596 h 710359"/>
                <a:gd name="T30" fmla="*/ 2532277 w 2933706"/>
                <a:gd name="T31" fmla="*/ 688833 h 710359"/>
                <a:gd name="T32" fmla="*/ 2575327 w 2933706"/>
                <a:gd name="T33" fmla="*/ 656544 h 710359"/>
                <a:gd name="T34" fmla="*/ 2618378 w 2933706"/>
                <a:gd name="T35" fmla="*/ 645781 h 710359"/>
                <a:gd name="T36" fmla="*/ 2661429 w 2933706"/>
                <a:gd name="T37" fmla="*/ 624255 h 710359"/>
                <a:gd name="T38" fmla="*/ 2736768 w 2933706"/>
                <a:gd name="T39" fmla="*/ 570440 h 710359"/>
                <a:gd name="T40" fmla="*/ 2758294 w 2933706"/>
                <a:gd name="T41" fmla="*/ 548914 h 710359"/>
                <a:gd name="T42" fmla="*/ 2822870 w 2933706"/>
                <a:gd name="T43" fmla="*/ 516625 h 710359"/>
                <a:gd name="T44" fmla="*/ 2908971 w 2933706"/>
                <a:gd name="T45" fmla="*/ 419758 h 710359"/>
                <a:gd name="T46" fmla="*/ 2908971 w 2933706"/>
                <a:gd name="T47" fmla="*/ 279838 h 710359"/>
                <a:gd name="T48" fmla="*/ 2876683 w 2933706"/>
                <a:gd name="T49" fmla="*/ 247549 h 710359"/>
                <a:gd name="T50" fmla="*/ 2801344 w 2933706"/>
                <a:gd name="T51" fmla="*/ 172208 h 710359"/>
                <a:gd name="T52" fmla="*/ 2715243 w 2933706"/>
                <a:gd name="T53" fmla="*/ 139919 h 710359"/>
                <a:gd name="T54" fmla="*/ 2639904 w 2933706"/>
                <a:gd name="T55" fmla="*/ 107630 h 710359"/>
                <a:gd name="T56" fmla="*/ 2553802 w 2933706"/>
                <a:gd name="T57" fmla="*/ 86104 h 710359"/>
                <a:gd name="T58" fmla="*/ 2467700 w 2933706"/>
                <a:gd name="T59" fmla="*/ 53815 h 710359"/>
                <a:gd name="T60" fmla="*/ 2284734 w 2933706"/>
                <a:gd name="T61" fmla="*/ 21526 h 710359"/>
                <a:gd name="T62" fmla="*/ 2187870 w 2933706"/>
                <a:gd name="T63" fmla="*/ 10763 h 710359"/>
                <a:gd name="T64" fmla="*/ 1466768 w 2933706"/>
                <a:gd name="T65" fmla="*/ 0 h 710359"/>
                <a:gd name="T66" fmla="*/ 788717 w 2933706"/>
                <a:gd name="T67" fmla="*/ 10763 h 710359"/>
                <a:gd name="T68" fmla="*/ 605751 w 2933706"/>
                <a:gd name="T69" fmla="*/ 43052 h 710359"/>
                <a:gd name="T70" fmla="*/ 519649 w 2933706"/>
                <a:gd name="T71" fmla="*/ 43052 h 710359"/>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933706"/>
                <a:gd name="T109" fmla="*/ 0 h 710359"/>
                <a:gd name="T110" fmla="*/ 2933706 w 2933706"/>
                <a:gd name="T111" fmla="*/ 710359 h 710359"/>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933706" h="710359">
                  <a:moveTo>
                    <a:pt x="594988" y="53815"/>
                  </a:moveTo>
                  <a:cubicBezTo>
                    <a:pt x="593644" y="53905"/>
                    <a:pt x="340582" y="69474"/>
                    <a:pt x="315158" y="75341"/>
                  </a:cubicBezTo>
                  <a:cubicBezTo>
                    <a:pt x="305270" y="77623"/>
                    <a:pt x="302959" y="92870"/>
                    <a:pt x="293632" y="96867"/>
                  </a:cubicBezTo>
                  <a:cubicBezTo>
                    <a:pt x="276818" y="104073"/>
                    <a:pt x="257757" y="104042"/>
                    <a:pt x="239819" y="107630"/>
                  </a:cubicBezTo>
                  <a:cubicBezTo>
                    <a:pt x="225469" y="114805"/>
                    <a:pt x="211791" y="123522"/>
                    <a:pt x="196768" y="129156"/>
                  </a:cubicBezTo>
                  <a:cubicBezTo>
                    <a:pt x="182918" y="134350"/>
                    <a:pt x="167313" y="134092"/>
                    <a:pt x="153717" y="139919"/>
                  </a:cubicBezTo>
                  <a:cubicBezTo>
                    <a:pt x="49660" y="184516"/>
                    <a:pt x="201974" y="141308"/>
                    <a:pt x="78378" y="172208"/>
                  </a:cubicBezTo>
                  <a:cubicBezTo>
                    <a:pt x="0" y="250589"/>
                    <a:pt x="9471" y="225190"/>
                    <a:pt x="56853" y="430521"/>
                  </a:cubicBezTo>
                  <a:cubicBezTo>
                    <a:pt x="60558" y="446576"/>
                    <a:pt x="134772" y="504784"/>
                    <a:pt x="153717" y="516625"/>
                  </a:cubicBezTo>
                  <a:cubicBezTo>
                    <a:pt x="195981" y="543041"/>
                    <a:pt x="235587" y="576205"/>
                    <a:pt x="282870" y="591966"/>
                  </a:cubicBezTo>
                  <a:cubicBezTo>
                    <a:pt x="599388" y="697475"/>
                    <a:pt x="352499" y="619763"/>
                    <a:pt x="487361" y="656544"/>
                  </a:cubicBezTo>
                  <a:cubicBezTo>
                    <a:pt x="512559" y="663416"/>
                    <a:pt x="537251" y="672197"/>
                    <a:pt x="562700" y="678070"/>
                  </a:cubicBezTo>
                  <a:cubicBezTo>
                    <a:pt x="643249" y="696659"/>
                    <a:pt x="766124" y="698309"/>
                    <a:pt x="831768" y="699596"/>
                  </a:cubicBezTo>
                  <a:lnTo>
                    <a:pt x="1725073" y="710359"/>
                  </a:lnTo>
                  <a:lnTo>
                    <a:pt x="2478463" y="699596"/>
                  </a:lnTo>
                  <a:cubicBezTo>
                    <a:pt x="2496750" y="699108"/>
                    <a:pt x="2515560" y="696263"/>
                    <a:pt x="2532277" y="688833"/>
                  </a:cubicBezTo>
                  <a:cubicBezTo>
                    <a:pt x="2548669" y="681548"/>
                    <a:pt x="2559283" y="664566"/>
                    <a:pt x="2575327" y="656544"/>
                  </a:cubicBezTo>
                  <a:cubicBezTo>
                    <a:pt x="2588557" y="649929"/>
                    <a:pt x="2604528" y="650975"/>
                    <a:pt x="2618378" y="645781"/>
                  </a:cubicBezTo>
                  <a:cubicBezTo>
                    <a:pt x="2633401" y="640147"/>
                    <a:pt x="2647079" y="631430"/>
                    <a:pt x="2661429" y="624255"/>
                  </a:cubicBezTo>
                  <a:cubicBezTo>
                    <a:pt x="2731939" y="553743"/>
                    <a:pt x="2651773" y="627105"/>
                    <a:pt x="2736768" y="570440"/>
                  </a:cubicBezTo>
                  <a:cubicBezTo>
                    <a:pt x="2745211" y="564811"/>
                    <a:pt x="2749689" y="554292"/>
                    <a:pt x="2758294" y="548914"/>
                  </a:cubicBezTo>
                  <a:cubicBezTo>
                    <a:pt x="2778702" y="536159"/>
                    <a:pt x="2802846" y="529975"/>
                    <a:pt x="2822870" y="516625"/>
                  </a:cubicBezTo>
                  <a:cubicBezTo>
                    <a:pt x="2842408" y="503599"/>
                    <a:pt x="2905358" y="424093"/>
                    <a:pt x="2908971" y="419758"/>
                  </a:cubicBezTo>
                  <a:cubicBezTo>
                    <a:pt x="2927095" y="365387"/>
                    <a:pt x="2933706" y="360229"/>
                    <a:pt x="2908971" y="279838"/>
                  </a:cubicBezTo>
                  <a:cubicBezTo>
                    <a:pt x="2904495" y="265290"/>
                    <a:pt x="2886588" y="259106"/>
                    <a:pt x="2876683" y="247549"/>
                  </a:cubicBezTo>
                  <a:cubicBezTo>
                    <a:pt x="2844395" y="209878"/>
                    <a:pt x="2847983" y="195528"/>
                    <a:pt x="2801344" y="172208"/>
                  </a:cubicBezTo>
                  <a:cubicBezTo>
                    <a:pt x="2773928" y="158500"/>
                    <a:pt x="2743703" y="151303"/>
                    <a:pt x="2715243" y="139919"/>
                  </a:cubicBezTo>
                  <a:cubicBezTo>
                    <a:pt x="2689875" y="129772"/>
                    <a:pt x="2665824" y="116270"/>
                    <a:pt x="2639904" y="107630"/>
                  </a:cubicBezTo>
                  <a:cubicBezTo>
                    <a:pt x="2611838" y="98275"/>
                    <a:pt x="2582039" y="94928"/>
                    <a:pt x="2553802" y="86104"/>
                  </a:cubicBezTo>
                  <a:cubicBezTo>
                    <a:pt x="2524545" y="76961"/>
                    <a:pt x="2496779" y="63508"/>
                    <a:pt x="2467700" y="53815"/>
                  </a:cubicBezTo>
                  <a:cubicBezTo>
                    <a:pt x="2420752" y="38165"/>
                    <a:pt x="2305666" y="24380"/>
                    <a:pt x="2284734" y="21526"/>
                  </a:cubicBezTo>
                  <a:cubicBezTo>
                    <a:pt x="2252545" y="17136"/>
                    <a:pt x="2220345" y="11618"/>
                    <a:pt x="2187870" y="10763"/>
                  </a:cubicBezTo>
                  <a:cubicBezTo>
                    <a:pt x="1947559" y="4439"/>
                    <a:pt x="1707135" y="3588"/>
                    <a:pt x="1466768" y="0"/>
                  </a:cubicBezTo>
                  <a:lnTo>
                    <a:pt x="788717" y="10763"/>
                  </a:lnTo>
                  <a:cubicBezTo>
                    <a:pt x="670639" y="14089"/>
                    <a:pt x="729886" y="28448"/>
                    <a:pt x="605751" y="43052"/>
                  </a:cubicBezTo>
                  <a:cubicBezTo>
                    <a:pt x="577247" y="46405"/>
                    <a:pt x="548350" y="43052"/>
                    <a:pt x="519649" y="43052"/>
                  </a:cubicBezTo>
                </a:path>
              </a:pathLst>
            </a:custGeom>
            <a:noFill/>
            <a:ln w="88900">
              <a:solidFill>
                <a:srgbClr val="FF0000"/>
              </a:solidFill>
              <a:round/>
              <a:headEnd/>
              <a:tailEnd/>
            </a:ln>
            <a:extLst>
              <a:ext uri="{909E8E84-426E-40dd-AFC4-6F175D3DCCD1}">
                <a14:hiddenFill xmlns="" xmlns:a14="http://schemas.microsoft.com/office/drawing/2010/main" xmlns:lc="http://schemas.openxmlformats.org/drawingml/2006/lockedCanvas">
                  <a:solidFill>
                    <a:srgbClr val="FFFFFF"/>
                  </a:solidFill>
                </a14:hiddenFill>
              </a:ext>
            </a:extLst>
          </p:spPr>
          <p:txBody>
            <a:bodyPr lIns="62209" tIns="31105" rIns="62209" bIns="31105"/>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hangingPunct="0">
                <a:lnSpc>
                  <a:spcPct val="87000"/>
                </a:lnSpc>
                <a:buClr>
                  <a:srgbClr val="000000"/>
                </a:buClr>
                <a:buSzPct val="100000"/>
                <a:buFont typeface="Times New Roman" charset="0"/>
                <a:buNone/>
              </a:pPr>
              <a:endParaRPr lang="en-US" sz="1350" b="1"/>
            </a:p>
          </p:txBody>
        </p:sp>
        <p:sp>
          <p:nvSpPr>
            <p:cNvPr id="50" name="TextBox 54"/>
            <p:cNvSpPr txBox="1">
              <a:spLocks noChangeArrowheads="1"/>
            </p:cNvSpPr>
            <p:nvPr/>
          </p:nvSpPr>
          <p:spPr bwMode="auto">
            <a:xfrm>
              <a:off x="6797279" y="1854916"/>
              <a:ext cx="2029132" cy="554274"/>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wrap="none"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lang="en-US" sz="2175" b="1" i="1" dirty="0"/>
                <a:t>Same URI!</a:t>
              </a:r>
            </a:p>
          </p:txBody>
        </p:sp>
      </p:grpSp>
      <p:pic>
        <p:nvPicPr>
          <p:cNvPr id="52"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004429" y="1484560"/>
            <a:ext cx="906580" cy="1520571"/>
          </a:xfrm>
          <a:prstGeom prst="rect">
            <a:avLst/>
          </a:prstGeom>
          <a:noFill/>
          <a:ln w="9525">
            <a:solidFill>
              <a:srgbClr val="000000"/>
            </a:solidFill>
            <a:round/>
            <a:headEnd/>
            <a:tailEnd/>
          </a:ln>
          <a:extLst>
            <a:ext uri="{909E8E84-426E-40dd-AFC4-6F175D3DCCD1}">
              <a14:hiddenFill xmlns="" xmlns:a14="http://schemas.microsoft.com/office/drawing/2010/main" xmlns:lc="http://schemas.openxmlformats.org/drawingml/2006/lockedCanvas">
                <a:solidFill>
                  <a:srgbClr val="FFFFFF"/>
                </a:solidFill>
              </a14:hiddenFill>
            </a:ext>
          </a:extLst>
        </p:spPr>
      </p:pic>
      <p:pic>
        <p:nvPicPr>
          <p:cNvPr id="53"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983399" y="1490740"/>
            <a:ext cx="940414" cy="1444586"/>
          </a:xfrm>
          <a:prstGeom prst="rect">
            <a:avLst/>
          </a:prstGeom>
          <a:noFill/>
          <a:ln w="9525">
            <a:solidFill>
              <a:srgbClr val="000000"/>
            </a:solidFill>
            <a:round/>
            <a:headEnd/>
            <a:tailEnd/>
          </a:ln>
          <a:extLst>
            <a:ext uri="{909E8E84-426E-40dd-AFC4-6F175D3DCCD1}">
              <a14:hiddenFill xmlns="" xmlns:a14="http://schemas.microsoft.com/office/drawing/2010/main" xmlns:lc="http://schemas.openxmlformats.org/drawingml/2006/lockedCanvas">
                <a:solidFill>
                  <a:srgbClr val="FFFFFF"/>
                </a:solidFill>
              </a14:hiddenFill>
            </a:ext>
          </a:extLst>
        </p:spPr>
      </p:pic>
    </p:spTree>
    <p:extLst>
      <p:ext uri="{BB962C8B-B14F-4D97-AF65-F5344CB8AC3E}">
        <p14:creationId xmlns:p14="http://schemas.microsoft.com/office/powerpoint/2010/main" val="21557396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Data Merging (2)</a:t>
            </a:r>
            <a:endParaRPr lang="zh-CN" altLang="en-US" dirty="0"/>
          </a:p>
        </p:txBody>
      </p:sp>
      <p:grpSp>
        <p:nvGrpSpPr>
          <p:cNvPr id="56" name="组合 55"/>
          <p:cNvGrpSpPr/>
          <p:nvPr/>
        </p:nvGrpSpPr>
        <p:grpSpPr>
          <a:xfrm>
            <a:off x="453772" y="1484560"/>
            <a:ext cx="8366378" cy="5184800"/>
            <a:chOff x="2592925" y="1773760"/>
            <a:chExt cx="8732161" cy="4945187"/>
          </a:xfrm>
        </p:grpSpPr>
        <p:sp>
          <p:nvSpPr>
            <p:cNvPr id="5" name="Oval 5"/>
            <p:cNvSpPr/>
            <p:nvPr/>
          </p:nvSpPr>
          <p:spPr bwMode="auto">
            <a:xfrm>
              <a:off x="7085725" y="5460706"/>
              <a:ext cx="408960" cy="231364"/>
            </a:xfrm>
            <a:prstGeom prst="ellipse">
              <a:avLst/>
            </a:prstGeom>
            <a:solidFill>
              <a:srgbClr val="CFD101"/>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hangingPunct="0">
                <a:lnSpc>
                  <a:spcPct val="87000"/>
                </a:lnSpc>
                <a:buClr>
                  <a:srgbClr val="000000"/>
                </a:buClr>
                <a:buSzPct val="100000"/>
                <a:buFont typeface="Times New Roman" charset="0"/>
                <a:buNone/>
                <a:defRPr/>
              </a:pPr>
              <a:endParaRPr lang="en-US" sz="1350" b="1"/>
            </a:p>
          </p:txBody>
        </p:sp>
        <p:sp>
          <p:nvSpPr>
            <p:cNvPr id="6" name="Oval 6"/>
            <p:cNvSpPr/>
            <p:nvPr/>
          </p:nvSpPr>
          <p:spPr bwMode="auto">
            <a:xfrm>
              <a:off x="10007485" y="5836673"/>
              <a:ext cx="408960" cy="231364"/>
            </a:xfrm>
            <a:prstGeom prst="ellipse">
              <a:avLst/>
            </a:prstGeom>
            <a:solidFill>
              <a:srgbClr val="CFD101"/>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hangingPunct="0">
                <a:lnSpc>
                  <a:spcPct val="87000"/>
                </a:lnSpc>
                <a:buClr>
                  <a:srgbClr val="000000"/>
                </a:buClr>
                <a:buSzPct val="100000"/>
                <a:buFont typeface="Times New Roman" charset="0"/>
                <a:buNone/>
                <a:defRPr/>
              </a:pPr>
              <a:endParaRPr lang="en-US" sz="1350" b="1"/>
            </a:p>
          </p:txBody>
        </p:sp>
        <p:sp>
          <p:nvSpPr>
            <p:cNvPr id="7" name="Rectangle 7"/>
            <p:cNvSpPr/>
            <p:nvPr/>
          </p:nvSpPr>
          <p:spPr bwMode="auto">
            <a:xfrm>
              <a:off x="6552925" y="6185586"/>
              <a:ext cx="1455840" cy="204217"/>
            </a:xfrm>
            <a:prstGeom prst="rect">
              <a:avLst/>
            </a:prstGeom>
            <a:solidFill>
              <a:srgbClr val="CFD101"/>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sz="675" b="1" noProof="1">
                  <a:solidFill>
                    <a:srgbClr val="0D0D0D"/>
                  </a:solidFill>
                </a:rPr>
                <a:t>Ghosh, Amitav</a:t>
              </a:r>
            </a:p>
          </p:txBody>
        </p:sp>
        <p:sp>
          <p:nvSpPr>
            <p:cNvPr id="8" name="Rectangle 8"/>
            <p:cNvSpPr/>
            <p:nvPr/>
          </p:nvSpPr>
          <p:spPr bwMode="auto">
            <a:xfrm>
              <a:off x="9781405" y="6514730"/>
              <a:ext cx="1455840" cy="204217"/>
            </a:xfrm>
            <a:prstGeom prst="rect">
              <a:avLst/>
            </a:prstGeom>
            <a:solidFill>
              <a:srgbClr val="CFD101"/>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sz="675" b="1" noProof="1">
                  <a:solidFill>
                    <a:srgbClr val="0D0D0D"/>
                  </a:solidFill>
                </a:rPr>
                <a:t>Besse, Christianne</a:t>
              </a:r>
            </a:p>
          </p:txBody>
        </p:sp>
        <p:sp>
          <p:nvSpPr>
            <p:cNvPr id="9" name="Rectangle 9"/>
            <p:cNvSpPr/>
            <p:nvPr/>
          </p:nvSpPr>
          <p:spPr bwMode="auto">
            <a:xfrm>
              <a:off x="9870686" y="4392514"/>
              <a:ext cx="1454400" cy="204217"/>
            </a:xfrm>
            <a:prstGeom prst="rect">
              <a:avLst/>
            </a:prstGeom>
            <a:solidFill>
              <a:srgbClr val="CFD101"/>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lang="fr-FR" sz="675" b="1">
                  <a:solidFill>
                    <a:srgbClr val="0D0D0D"/>
                  </a:solidFill>
                </a:rPr>
                <a:t>Le palais des miroirs</a:t>
              </a:r>
            </a:p>
          </p:txBody>
        </p:sp>
        <p:cxnSp>
          <p:nvCxnSpPr>
            <p:cNvPr id="10" name="Straight Arrow Connector 10"/>
            <p:cNvCxnSpPr>
              <a:cxnSpLocks noChangeShapeType="1"/>
              <a:stCxn id="23" idx="4"/>
              <a:endCxn id="5" idx="0"/>
            </p:cNvCxnSpPr>
            <p:nvPr/>
          </p:nvCxnSpPr>
          <p:spPr bwMode="auto">
            <a:xfrm>
              <a:off x="7209565" y="2159303"/>
              <a:ext cx="80640" cy="3301403"/>
            </a:xfrm>
            <a:prstGeom prst="straightConnector1">
              <a:avLst/>
            </a:prstGeom>
            <a:noFill/>
            <a:ln w="19050">
              <a:solidFill>
                <a:schemeClr val="tx1"/>
              </a:solidFill>
              <a:round/>
              <a:headEnd/>
              <a:tailEnd type="triangle" w="lg" len="med"/>
            </a:ln>
          </p:spPr>
        </p:cxnSp>
        <p:sp>
          <p:nvSpPr>
            <p:cNvPr id="11" name="TextBox 11"/>
            <p:cNvSpPr txBox="1">
              <a:spLocks noChangeArrowheads="1"/>
            </p:cNvSpPr>
            <p:nvPr/>
          </p:nvSpPr>
          <p:spPr bwMode="auto">
            <a:xfrm>
              <a:off x="8789642" y="3455549"/>
              <a:ext cx="658287"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f:original</a:t>
              </a:r>
            </a:p>
          </p:txBody>
        </p:sp>
        <p:sp>
          <p:nvSpPr>
            <p:cNvPr id="12" name="TextBox 12"/>
            <p:cNvSpPr txBox="1">
              <a:spLocks noChangeArrowheads="1"/>
            </p:cNvSpPr>
            <p:nvPr/>
          </p:nvSpPr>
          <p:spPr bwMode="auto">
            <a:xfrm>
              <a:off x="6809246" y="5895893"/>
              <a:ext cx="56016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f:nom</a:t>
              </a:r>
            </a:p>
          </p:txBody>
        </p:sp>
        <p:sp>
          <p:nvSpPr>
            <p:cNvPr id="13" name="TextBox 13"/>
            <p:cNvSpPr txBox="1">
              <a:spLocks noChangeArrowheads="1"/>
            </p:cNvSpPr>
            <p:nvPr/>
          </p:nvSpPr>
          <p:spPr bwMode="auto">
            <a:xfrm>
              <a:off x="9824606" y="5528187"/>
              <a:ext cx="80784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f:traducteur</a:t>
              </a:r>
            </a:p>
          </p:txBody>
        </p:sp>
        <p:sp>
          <p:nvSpPr>
            <p:cNvPr id="14" name="TextBox 14"/>
            <p:cNvSpPr txBox="1">
              <a:spLocks noChangeArrowheads="1"/>
            </p:cNvSpPr>
            <p:nvPr/>
          </p:nvSpPr>
          <p:spPr bwMode="auto">
            <a:xfrm>
              <a:off x="7296174" y="3754818"/>
              <a:ext cx="69120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f:auteur</a:t>
              </a:r>
            </a:p>
          </p:txBody>
        </p:sp>
        <p:sp>
          <p:nvSpPr>
            <p:cNvPr id="15" name="TextBox 15"/>
            <p:cNvSpPr txBox="1">
              <a:spLocks noChangeArrowheads="1"/>
            </p:cNvSpPr>
            <p:nvPr/>
          </p:nvSpPr>
          <p:spPr bwMode="auto">
            <a:xfrm rot="19602114">
              <a:off x="9995965" y="4774611"/>
              <a:ext cx="61344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f:titre</a:t>
              </a:r>
            </a:p>
          </p:txBody>
        </p:sp>
        <p:sp>
          <p:nvSpPr>
            <p:cNvPr id="16" name="Oval 16"/>
            <p:cNvSpPr/>
            <p:nvPr/>
          </p:nvSpPr>
          <p:spPr bwMode="auto">
            <a:xfrm>
              <a:off x="8324126" y="5196618"/>
              <a:ext cx="2410560" cy="287169"/>
            </a:xfrm>
            <a:prstGeom prst="ellipse">
              <a:avLst/>
            </a:prstGeom>
            <a:solidFill>
              <a:srgbClr val="CFD101"/>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sz="675" b="1" noProof="1">
                  <a:solidFill>
                    <a:srgbClr val="0D0D0D"/>
                  </a:solidFill>
                </a:rPr>
                <a:t>http://…isbn/2020386682</a:t>
              </a:r>
            </a:p>
          </p:txBody>
        </p:sp>
        <p:cxnSp>
          <p:nvCxnSpPr>
            <p:cNvPr id="17" name="Straight Arrow Connector 17"/>
            <p:cNvCxnSpPr>
              <a:cxnSpLocks noChangeShapeType="1"/>
              <a:stCxn id="5" idx="4"/>
              <a:endCxn id="7" idx="0"/>
            </p:cNvCxnSpPr>
            <p:nvPr/>
          </p:nvCxnSpPr>
          <p:spPr bwMode="auto">
            <a:xfrm flipH="1">
              <a:off x="7280845" y="5692070"/>
              <a:ext cx="9360" cy="493516"/>
            </a:xfrm>
            <a:prstGeom prst="straightConnector1">
              <a:avLst/>
            </a:prstGeom>
            <a:noFill/>
            <a:ln w="19050">
              <a:solidFill>
                <a:schemeClr val="tx1"/>
              </a:solidFill>
              <a:round/>
              <a:headEnd/>
              <a:tailEnd type="triangle" w="lg" len="med"/>
            </a:ln>
          </p:spPr>
        </p:cxnSp>
        <p:cxnSp>
          <p:nvCxnSpPr>
            <p:cNvPr id="18" name="Straight Arrow Connector 18"/>
            <p:cNvCxnSpPr>
              <a:cxnSpLocks noChangeShapeType="1"/>
              <a:stCxn id="16" idx="4"/>
              <a:endCxn id="6" idx="1"/>
            </p:cNvCxnSpPr>
            <p:nvPr/>
          </p:nvCxnSpPr>
          <p:spPr bwMode="auto">
            <a:xfrm>
              <a:off x="9529406" y="5483787"/>
              <a:ext cx="537969" cy="386768"/>
            </a:xfrm>
            <a:prstGeom prst="straightConnector1">
              <a:avLst/>
            </a:prstGeom>
            <a:noFill/>
            <a:ln w="19050">
              <a:solidFill>
                <a:schemeClr val="tx1"/>
              </a:solidFill>
              <a:round/>
              <a:headEnd/>
              <a:tailEnd type="triangle" w="lg" len="med"/>
            </a:ln>
          </p:spPr>
        </p:cxnSp>
        <p:cxnSp>
          <p:nvCxnSpPr>
            <p:cNvPr id="19" name="Straight Arrow Connector 19"/>
            <p:cNvCxnSpPr>
              <a:cxnSpLocks noChangeShapeType="1"/>
              <a:stCxn id="6" idx="5"/>
              <a:endCxn id="8" idx="0"/>
            </p:cNvCxnSpPr>
            <p:nvPr/>
          </p:nvCxnSpPr>
          <p:spPr bwMode="auto">
            <a:xfrm>
              <a:off x="10356554" y="6034154"/>
              <a:ext cx="152771" cy="480576"/>
            </a:xfrm>
            <a:prstGeom prst="straightConnector1">
              <a:avLst/>
            </a:prstGeom>
            <a:noFill/>
            <a:ln w="19050">
              <a:solidFill>
                <a:schemeClr val="tx1"/>
              </a:solidFill>
              <a:round/>
              <a:headEnd/>
              <a:tailEnd type="triangle" w="lg" len="med"/>
            </a:ln>
          </p:spPr>
        </p:cxnSp>
        <p:cxnSp>
          <p:nvCxnSpPr>
            <p:cNvPr id="20" name="Straight Arrow Connector 20"/>
            <p:cNvCxnSpPr>
              <a:cxnSpLocks noChangeShapeType="1"/>
              <a:stCxn id="16" idx="0"/>
              <a:endCxn id="9" idx="2"/>
            </p:cNvCxnSpPr>
            <p:nvPr/>
          </p:nvCxnSpPr>
          <p:spPr bwMode="auto">
            <a:xfrm flipV="1">
              <a:off x="9529406" y="4596731"/>
              <a:ext cx="1068480" cy="599887"/>
            </a:xfrm>
            <a:prstGeom prst="straightConnector1">
              <a:avLst/>
            </a:prstGeom>
            <a:noFill/>
            <a:ln w="19050">
              <a:solidFill>
                <a:schemeClr val="tx1"/>
              </a:solidFill>
              <a:round/>
              <a:headEnd/>
              <a:tailEnd type="triangle" w="lg" len="med"/>
            </a:ln>
          </p:spPr>
        </p:cxnSp>
        <p:cxnSp>
          <p:nvCxnSpPr>
            <p:cNvPr id="21" name="Straight Arrow Connector 21"/>
            <p:cNvCxnSpPr>
              <a:cxnSpLocks noChangeShapeType="1"/>
              <a:stCxn id="16" idx="0"/>
              <a:endCxn id="23" idx="5"/>
            </p:cNvCxnSpPr>
            <p:nvPr/>
          </p:nvCxnSpPr>
          <p:spPr bwMode="auto">
            <a:xfrm flipH="1" flipV="1">
              <a:off x="8096446" y="2117248"/>
              <a:ext cx="1432960" cy="3079370"/>
            </a:xfrm>
            <a:prstGeom prst="straightConnector1">
              <a:avLst/>
            </a:prstGeom>
            <a:noFill/>
            <a:ln w="19050">
              <a:solidFill>
                <a:schemeClr val="tx1"/>
              </a:solidFill>
              <a:round/>
              <a:headEnd/>
              <a:tailEnd type="triangle" w="lg" len="med"/>
            </a:ln>
          </p:spPr>
        </p:cxnSp>
        <p:sp>
          <p:nvSpPr>
            <p:cNvPr id="22" name="TextBox 22"/>
            <p:cNvSpPr txBox="1">
              <a:spLocks noChangeArrowheads="1"/>
            </p:cNvSpPr>
            <p:nvPr/>
          </p:nvSpPr>
          <p:spPr bwMode="auto">
            <a:xfrm>
              <a:off x="10507165" y="6101088"/>
              <a:ext cx="51840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f:nom</a:t>
              </a:r>
            </a:p>
          </p:txBody>
        </p:sp>
        <p:sp>
          <p:nvSpPr>
            <p:cNvPr id="23" name="Oval 24"/>
            <p:cNvSpPr/>
            <p:nvPr/>
          </p:nvSpPr>
          <p:spPr bwMode="auto">
            <a:xfrm>
              <a:off x="5955325" y="1872133"/>
              <a:ext cx="2508480" cy="287169"/>
            </a:xfrm>
            <a:prstGeom prst="ellipse">
              <a:avLst/>
            </a:prstGeom>
            <a:gradFill flip="none" rotWithShape="1">
              <a:gsLst>
                <a:gs pos="0">
                  <a:srgbClr val="CFD101"/>
                </a:gs>
                <a:gs pos="66000">
                  <a:schemeClr val="accent2">
                    <a:lumMod val="97000"/>
                    <a:lumOff val="3000"/>
                  </a:schemeClr>
                </a:gs>
                <a:gs pos="100000">
                  <a:schemeClr val="accent2">
                    <a:lumMod val="60000"/>
                    <a:lumOff val="40000"/>
                  </a:schemeClr>
                </a:gs>
              </a:gsLst>
              <a:lin ang="10800000" scaled="1"/>
              <a:tileRect/>
            </a:gra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sz="675" b="1" noProof="1">
                  <a:solidFill>
                    <a:srgbClr val="0D0D0D"/>
                  </a:solidFill>
                </a:rPr>
                <a:t>http://…isbn/000651409X</a:t>
              </a:r>
            </a:p>
          </p:txBody>
        </p:sp>
        <p:sp>
          <p:nvSpPr>
            <p:cNvPr id="24" name="Oval 25"/>
            <p:cNvSpPr/>
            <p:nvPr/>
          </p:nvSpPr>
          <p:spPr bwMode="auto">
            <a:xfrm>
              <a:off x="5243965" y="3036890"/>
              <a:ext cx="426240" cy="271301"/>
            </a:xfrm>
            <a:prstGeom prst="ellipse">
              <a:avLst/>
            </a:prstGeom>
            <a:solidFill>
              <a:srgbClr val="00B8FF"/>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hangingPunct="0">
                <a:lnSpc>
                  <a:spcPct val="87000"/>
                </a:lnSpc>
                <a:buClr>
                  <a:srgbClr val="000000"/>
                </a:buClr>
                <a:buSzPct val="100000"/>
                <a:buFont typeface="Times New Roman" charset="0"/>
                <a:buNone/>
                <a:defRPr/>
              </a:pPr>
              <a:endParaRPr lang="en-US" sz="1350" b="1"/>
            </a:p>
          </p:txBody>
        </p:sp>
        <p:sp>
          <p:nvSpPr>
            <p:cNvPr id="25" name="Oval 26"/>
            <p:cNvSpPr/>
            <p:nvPr/>
          </p:nvSpPr>
          <p:spPr bwMode="auto">
            <a:xfrm>
              <a:off x="5979805" y="3411481"/>
              <a:ext cx="426240" cy="271301"/>
            </a:xfrm>
            <a:prstGeom prst="ellipse">
              <a:avLst/>
            </a:prstGeom>
            <a:solidFill>
              <a:srgbClr val="00B8FF"/>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hangingPunct="0">
                <a:lnSpc>
                  <a:spcPct val="87000"/>
                </a:lnSpc>
                <a:buClr>
                  <a:srgbClr val="000000"/>
                </a:buClr>
                <a:buSzPct val="100000"/>
                <a:buFont typeface="Times New Roman" charset="0"/>
                <a:buNone/>
                <a:defRPr/>
              </a:pPr>
              <a:endParaRPr lang="en-US" sz="1350" b="1"/>
            </a:p>
          </p:txBody>
        </p:sp>
        <p:sp>
          <p:nvSpPr>
            <p:cNvPr id="26" name="Rectangle 27"/>
            <p:cNvSpPr/>
            <p:nvPr/>
          </p:nvSpPr>
          <p:spPr bwMode="auto">
            <a:xfrm>
              <a:off x="2592925" y="4599090"/>
              <a:ext cx="1514880" cy="204217"/>
            </a:xfrm>
            <a:prstGeom prst="rect">
              <a:avLst/>
            </a:prstGeom>
            <a:solidFill>
              <a:srgbClr val="00B8FF"/>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sz="675" b="1" noProof="1">
                  <a:solidFill>
                    <a:srgbClr val="0D0D0D"/>
                  </a:solidFill>
                </a:rPr>
                <a:t>Ghosh, Amitav</a:t>
              </a:r>
            </a:p>
          </p:txBody>
        </p:sp>
        <p:sp>
          <p:nvSpPr>
            <p:cNvPr id="27" name="Oval 28"/>
            <p:cNvSpPr/>
            <p:nvPr/>
          </p:nvSpPr>
          <p:spPr bwMode="auto">
            <a:xfrm>
              <a:off x="4251805" y="4729758"/>
              <a:ext cx="2793600" cy="287169"/>
            </a:xfrm>
            <a:prstGeom prst="ellipse">
              <a:avLst/>
            </a:prstGeom>
            <a:solidFill>
              <a:srgbClr val="00B8FF"/>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sz="675" b="1" noProof="1">
                  <a:solidFill>
                    <a:srgbClr val="0D0D0D"/>
                  </a:solidFill>
                </a:rPr>
                <a:t>http://www.amitavghosh.com</a:t>
              </a:r>
            </a:p>
          </p:txBody>
        </p:sp>
        <p:sp>
          <p:nvSpPr>
            <p:cNvPr id="28" name="Rectangle 29"/>
            <p:cNvSpPr/>
            <p:nvPr/>
          </p:nvSpPr>
          <p:spPr bwMode="auto">
            <a:xfrm>
              <a:off x="2592925" y="1796213"/>
              <a:ext cx="1514880" cy="231063"/>
            </a:xfrm>
            <a:prstGeom prst="rect">
              <a:avLst/>
            </a:prstGeom>
            <a:solidFill>
              <a:srgbClr val="00B8FF"/>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lang="en-US" sz="825" b="1">
                  <a:solidFill>
                    <a:srgbClr val="0D0D0D"/>
                  </a:solidFill>
                </a:rPr>
                <a:t>The Glass Palace</a:t>
              </a:r>
            </a:p>
          </p:txBody>
        </p:sp>
        <p:sp>
          <p:nvSpPr>
            <p:cNvPr id="29" name="Rectangle 30"/>
            <p:cNvSpPr/>
            <p:nvPr/>
          </p:nvSpPr>
          <p:spPr bwMode="auto">
            <a:xfrm>
              <a:off x="2592925" y="2126733"/>
              <a:ext cx="1514880" cy="231063"/>
            </a:xfrm>
            <a:prstGeom prst="rect">
              <a:avLst/>
            </a:prstGeom>
            <a:solidFill>
              <a:srgbClr val="00B8FF"/>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lang="en-US" sz="825" b="1">
                  <a:solidFill>
                    <a:srgbClr val="0D0D0D"/>
                  </a:solidFill>
                </a:rPr>
                <a:t>2000</a:t>
              </a:r>
            </a:p>
          </p:txBody>
        </p:sp>
        <p:sp>
          <p:nvSpPr>
            <p:cNvPr id="30" name="Rectangle 31"/>
            <p:cNvSpPr/>
            <p:nvPr/>
          </p:nvSpPr>
          <p:spPr bwMode="auto">
            <a:xfrm>
              <a:off x="2592925" y="2881421"/>
              <a:ext cx="1514880" cy="231063"/>
            </a:xfrm>
            <a:prstGeom prst="rect">
              <a:avLst/>
            </a:prstGeom>
            <a:solidFill>
              <a:srgbClr val="00B8FF"/>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lang="en-US" sz="825" b="1">
                  <a:solidFill>
                    <a:srgbClr val="0D0D0D"/>
                  </a:solidFill>
                </a:rPr>
                <a:t>London</a:t>
              </a:r>
            </a:p>
          </p:txBody>
        </p:sp>
        <p:sp>
          <p:nvSpPr>
            <p:cNvPr id="31" name="Rectangle 32"/>
            <p:cNvSpPr/>
            <p:nvPr/>
          </p:nvSpPr>
          <p:spPr bwMode="auto">
            <a:xfrm>
              <a:off x="2592925" y="3228468"/>
              <a:ext cx="1514880" cy="231063"/>
            </a:xfrm>
            <a:prstGeom prst="rect">
              <a:avLst/>
            </a:prstGeom>
            <a:solidFill>
              <a:srgbClr val="00B8FF"/>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lang="en-US" sz="825" b="1">
                  <a:solidFill>
                    <a:srgbClr val="0D0D0D"/>
                  </a:solidFill>
                </a:rPr>
                <a:t>Harper Collins</a:t>
              </a:r>
            </a:p>
          </p:txBody>
        </p:sp>
        <p:cxnSp>
          <p:nvCxnSpPr>
            <p:cNvPr id="32" name="Curved Connector 20"/>
            <p:cNvCxnSpPr>
              <a:cxnSpLocks noChangeShapeType="1"/>
              <a:stCxn id="23" idx="4"/>
              <a:endCxn id="24" idx="6"/>
            </p:cNvCxnSpPr>
            <p:nvPr/>
          </p:nvCxnSpPr>
          <p:spPr bwMode="auto">
            <a:xfrm rot="5400000">
              <a:off x="5933266" y="1896241"/>
              <a:ext cx="1013238" cy="1539360"/>
            </a:xfrm>
            <a:prstGeom prst="curvedConnector2">
              <a:avLst/>
            </a:prstGeom>
            <a:noFill/>
            <a:ln w="19050">
              <a:solidFill>
                <a:schemeClr val="tx1"/>
              </a:solidFill>
              <a:round/>
              <a:headEnd/>
              <a:tailEnd type="triangle" w="lg" len="med"/>
            </a:ln>
          </p:spPr>
        </p:cxnSp>
        <p:cxnSp>
          <p:nvCxnSpPr>
            <p:cNvPr id="33" name="Curved Connector 34"/>
            <p:cNvCxnSpPr>
              <a:cxnSpLocks noChangeShapeType="1"/>
              <a:stCxn id="23" idx="4"/>
              <a:endCxn id="25" idx="6"/>
            </p:cNvCxnSpPr>
            <p:nvPr/>
          </p:nvCxnSpPr>
          <p:spPr bwMode="auto">
            <a:xfrm rot="5400000">
              <a:off x="6113890" y="2451457"/>
              <a:ext cx="1387829" cy="803520"/>
            </a:xfrm>
            <a:prstGeom prst="curvedConnector2">
              <a:avLst/>
            </a:prstGeom>
            <a:noFill/>
            <a:ln w="19050">
              <a:solidFill>
                <a:schemeClr val="tx1"/>
              </a:solidFill>
              <a:round/>
              <a:headEnd/>
              <a:tailEnd type="triangle" w="lg" len="med"/>
            </a:ln>
          </p:spPr>
        </p:cxnSp>
        <p:cxnSp>
          <p:nvCxnSpPr>
            <p:cNvPr id="34" name="Curved Connector 35"/>
            <p:cNvCxnSpPr>
              <a:cxnSpLocks noChangeShapeType="1"/>
              <a:stCxn id="25" idx="2"/>
              <a:endCxn id="26" idx="0"/>
            </p:cNvCxnSpPr>
            <p:nvPr/>
          </p:nvCxnSpPr>
          <p:spPr bwMode="auto">
            <a:xfrm rot="10800000" flipV="1">
              <a:off x="3350365" y="3547130"/>
              <a:ext cx="2629440" cy="1051958"/>
            </a:xfrm>
            <a:prstGeom prst="curvedConnector2">
              <a:avLst/>
            </a:prstGeom>
            <a:noFill/>
            <a:ln w="19050">
              <a:solidFill>
                <a:schemeClr val="tx1"/>
              </a:solidFill>
              <a:round/>
              <a:headEnd/>
              <a:tailEnd type="triangle" w="lg" len="med"/>
            </a:ln>
          </p:spPr>
        </p:cxnSp>
        <p:cxnSp>
          <p:nvCxnSpPr>
            <p:cNvPr id="35" name="Straight Arrow Connector 37"/>
            <p:cNvCxnSpPr>
              <a:cxnSpLocks noChangeShapeType="1"/>
              <a:stCxn id="24" idx="2"/>
              <a:endCxn id="30" idx="3"/>
            </p:cNvCxnSpPr>
            <p:nvPr/>
          </p:nvCxnSpPr>
          <p:spPr bwMode="auto">
            <a:xfrm flipH="1" flipV="1">
              <a:off x="4107805" y="2996953"/>
              <a:ext cx="1136160" cy="175588"/>
            </a:xfrm>
            <a:prstGeom prst="straightConnector1">
              <a:avLst/>
            </a:prstGeom>
            <a:noFill/>
            <a:ln w="19050">
              <a:solidFill>
                <a:schemeClr val="tx1"/>
              </a:solidFill>
              <a:round/>
              <a:headEnd/>
              <a:tailEnd type="triangle" w="lg" len="med"/>
            </a:ln>
          </p:spPr>
        </p:cxnSp>
        <p:cxnSp>
          <p:nvCxnSpPr>
            <p:cNvPr id="36" name="Straight Arrow Connector 38"/>
            <p:cNvCxnSpPr>
              <a:cxnSpLocks noChangeShapeType="1"/>
              <a:stCxn id="24" idx="2"/>
              <a:endCxn id="31" idx="3"/>
            </p:cNvCxnSpPr>
            <p:nvPr/>
          </p:nvCxnSpPr>
          <p:spPr bwMode="auto">
            <a:xfrm flipH="1">
              <a:off x="4107805" y="3172541"/>
              <a:ext cx="1136160" cy="171459"/>
            </a:xfrm>
            <a:prstGeom prst="straightConnector1">
              <a:avLst/>
            </a:prstGeom>
            <a:noFill/>
            <a:ln w="19050">
              <a:solidFill>
                <a:schemeClr val="tx1"/>
              </a:solidFill>
              <a:round/>
              <a:headEnd/>
              <a:tailEnd type="triangle" w="lg" len="med"/>
            </a:ln>
          </p:spPr>
        </p:cxnSp>
        <p:cxnSp>
          <p:nvCxnSpPr>
            <p:cNvPr id="37" name="Straight Arrow Connector 39"/>
            <p:cNvCxnSpPr>
              <a:cxnSpLocks noChangeShapeType="1"/>
              <a:stCxn id="23" idx="2"/>
              <a:endCxn id="28" idx="3"/>
            </p:cNvCxnSpPr>
            <p:nvPr/>
          </p:nvCxnSpPr>
          <p:spPr bwMode="auto">
            <a:xfrm flipH="1" flipV="1">
              <a:off x="4107805" y="1911745"/>
              <a:ext cx="1847520" cy="103973"/>
            </a:xfrm>
            <a:prstGeom prst="straightConnector1">
              <a:avLst/>
            </a:prstGeom>
            <a:noFill/>
            <a:ln w="19050">
              <a:solidFill>
                <a:schemeClr val="tx1"/>
              </a:solidFill>
              <a:round/>
              <a:headEnd/>
              <a:tailEnd type="triangle" w="lg" len="med"/>
            </a:ln>
          </p:spPr>
        </p:cxnSp>
        <p:cxnSp>
          <p:nvCxnSpPr>
            <p:cNvPr id="38" name="Straight Arrow Connector 40"/>
            <p:cNvCxnSpPr>
              <a:cxnSpLocks noChangeShapeType="1"/>
              <a:stCxn id="23" idx="2"/>
              <a:endCxn id="29" idx="3"/>
            </p:cNvCxnSpPr>
            <p:nvPr/>
          </p:nvCxnSpPr>
          <p:spPr bwMode="auto">
            <a:xfrm flipH="1">
              <a:off x="4107805" y="2015719"/>
              <a:ext cx="1847520" cy="226547"/>
            </a:xfrm>
            <a:prstGeom prst="straightConnector1">
              <a:avLst/>
            </a:prstGeom>
            <a:noFill/>
            <a:ln w="19050">
              <a:solidFill>
                <a:schemeClr val="tx1"/>
              </a:solidFill>
              <a:round/>
              <a:headEnd/>
              <a:tailEnd type="triangle" w="lg" len="med"/>
            </a:ln>
          </p:spPr>
        </p:cxnSp>
        <p:sp>
          <p:nvSpPr>
            <p:cNvPr id="39" name="TextBox 41"/>
            <p:cNvSpPr txBox="1">
              <a:spLocks noChangeArrowheads="1"/>
            </p:cNvSpPr>
            <p:nvPr/>
          </p:nvSpPr>
          <p:spPr bwMode="auto">
            <a:xfrm rot="238339">
              <a:off x="4686686" y="1773760"/>
              <a:ext cx="53136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a:title</a:t>
              </a:r>
            </a:p>
          </p:txBody>
        </p:sp>
        <p:sp>
          <p:nvSpPr>
            <p:cNvPr id="40" name="TextBox 42"/>
            <p:cNvSpPr txBox="1">
              <a:spLocks noChangeArrowheads="1"/>
            </p:cNvSpPr>
            <p:nvPr/>
          </p:nvSpPr>
          <p:spPr bwMode="auto">
            <a:xfrm rot="21215795">
              <a:off x="4695690" y="2084679"/>
              <a:ext cx="624775"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wrap="square"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a:year</a:t>
              </a:r>
            </a:p>
          </p:txBody>
        </p:sp>
        <p:sp>
          <p:nvSpPr>
            <p:cNvPr id="41" name="TextBox 43"/>
            <p:cNvSpPr txBox="1">
              <a:spLocks noChangeArrowheads="1"/>
            </p:cNvSpPr>
            <p:nvPr/>
          </p:nvSpPr>
          <p:spPr bwMode="auto">
            <a:xfrm rot="610119">
              <a:off x="4447645" y="2829358"/>
              <a:ext cx="50544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a:city</a:t>
              </a:r>
            </a:p>
          </p:txBody>
        </p:sp>
        <p:sp>
          <p:nvSpPr>
            <p:cNvPr id="42" name="TextBox 44"/>
            <p:cNvSpPr txBox="1">
              <a:spLocks noChangeArrowheads="1"/>
            </p:cNvSpPr>
            <p:nvPr/>
          </p:nvSpPr>
          <p:spPr bwMode="auto">
            <a:xfrm rot="21074880">
              <a:off x="4356925" y="3229428"/>
              <a:ext cx="75168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a:p_name</a:t>
              </a:r>
            </a:p>
          </p:txBody>
        </p:sp>
        <p:sp>
          <p:nvSpPr>
            <p:cNvPr id="43" name="TextBox 45"/>
            <p:cNvSpPr txBox="1">
              <a:spLocks noChangeArrowheads="1"/>
            </p:cNvSpPr>
            <p:nvPr/>
          </p:nvSpPr>
          <p:spPr bwMode="auto">
            <a:xfrm>
              <a:off x="3344396" y="3830137"/>
              <a:ext cx="630929"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wrap="square"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a:name</a:t>
              </a:r>
            </a:p>
          </p:txBody>
        </p:sp>
        <p:sp>
          <p:nvSpPr>
            <p:cNvPr id="44" name="TextBox 46"/>
            <p:cNvSpPr txBox="1">
              <a:spLocks noChangeArrowheads="1"/>
            </p:cNvSpPr>
            <p:nvPr/>
          </p:nvSpPr>
          <p:spPr bwMode="auto">
            <a:xfrm>
              <a:off x="5205086" y="3940313"/>
              <a:ext cx="91296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a:homepage</a:t>
              </a:r>
            </a:p>
          </p:txBody>
        </p:sp>
        <p:sp>
          <p:nvSpPr>
            <p:cNvPr id="45" name="TextBox 47"/>
            <p:cNvSpPr txBox="1">
              <a:spLocks noChangeArrowheads="1"/>
            </p:cNvSpPr>
            <p:nvPr/>
          </p:nvSpPr>
          <p:spPr bwMode="auto">
            <a:xfrm>
              <a:off x="6256286" y="3147064"/>
              <a:ext cx="64080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a:author</a:t>
              </a:r>
            </a:p>
          </p:txBody>
        </p:sp>
        <p:sp>
          <p:nvSpPr>
            <p:cNvPr id="46" name="TextBox 48"/>
            <p:cNvSpPr txBox="1">
              <a:spLocks noChangeArrowheads="1"/>
            </p:cNvSpPr>
            <p:nvPr/>
          </p:nvSpPr>
          <p:spPr bwMode="auto">
            <a:xfrm rot="20242754">
              <a:off x="5916445" y="2715742"/>
              <a:ext cx="81648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a:publisher</a:t>
              </a:r>
            </a:p>
          </p:txBody>
        </p:sp>
        <p:cxnSp>
          <p:nvCxnSpPr>
            <p:cNvPr id="47" name="Straight Arrow Connector 61"/>
            <p:cNvCxnSpPr>
              <a:cxnSpLocks noChangeShapeType="1"/>
              <a:stCxn id="25" idx="4"/>
              <a:endCxn id="27" idx="0"/>
            </p:cNvCxnSpPr>
            <p:nvPr/>
          </p:nvCxnSpPr>
          <p:spPr bwMode="auto">
            <a:xfrm flipH="1">
              <a:off x="5648605" y="3682782"/>
              <a:ext cx="544320" cy="1046976"/>
            </a:xfrm>
            <a:prstGeom prst="straightConnector1">
              <a:avLst/>
            </a:prstGeom>
            <a:noFill/>
            <a:ln w="19050">
              <a:solidFill>
                <a:schemeClr val="tx1"/>
              </a:solidFill>
              <a:round/>
              <a:headEnd/>
              <a:tailEnd type="triangle" w="lg" len="med"/>
            </a:ln>
          </p:spPr>
        </p:cxnSp>
      </p:grpSp>
      <p:pic>
        <p:nvPicPr>
          <p:cNvPr id="52"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004429" y="1484560"/>
            <a:ext cx="685800" cy="1150265"/>
          </a:xfrm>
          <a:prstGeom prst="rect">
            <a:avLst/>
          </a:prstGeom>
          <a:noFill/>
          <a:ln w="9525">
            <a:solidFill>
              <a:srgbClr val="000000"/>
            </a:solidFill>
            <a:round/>
            <a:headEnd/>
            <a:tailEnd/>
          </a:ln>
          <a:extLst>
            <a:ext uri="{909E8E84-426E-40dd-AFC4-6F175D3DCCD1}">
              <a14:hiddenFill xmlns="" xmlns:a14="http://schemas.microsoft.com/office/drawing/2010/main" xmlns:lc="http://schemas.openxmlformats.org/drawingml/2006/lockedCanvas">
                <a:solidFill>
                  <a:srgbClr val="FFFFFF"/>
                </a:solidFill>
              </a14:hiddenFill>
            </a:ext>
          </a:extLst>
        </p:spPr>
      </p:pic>
      <p:pic>
        <p:nvPicPr>
          <p:cNvPr id="53"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179023" y="1490740"/>
            <a:ext cx="744790" cy="1144085"/>
          </a:xfrm>
          <a:prstGeom prst="rect">
            <a:avLst/>
          </a:prstGeom>
          <a:noFill/>
          <a:ln w="9525">
            <a:solidFill>
              <a:srgbClr val="000000"/>
            </a:solidFill>
            <a:round/>
            <a:headEnd/>
            <a:tailEnd/>
          </a:ln>
          <a:extLst>
            <a:ext uri="{909E8E84-426E-40dd-AFC4-6F175D3DCCD1}">
              <a14:hiddenFill xmlns="" xmlns:a14="http://schemas.microsoft.com/office/drawing/2010/main" xmlns:lc="http://schemas.openxmlformats.org/drawingml/2006/lockedCanvas">
                <a:solidFill>
                  <a:srgbClr val="FFFFFF"/>
                </a:solidFill>
              </a14:hiddenFill>
            </a:ext>
          </a:extLst>
        </p:spPr>
      </p:pic>
    </p:spTree>
    <p:extLst>
      <p:ext uri="{BB962C8B-B14F-4D97-AF65-F5344CB8AC3E}">
        <p14:creationId xmlns:p14="http://schemas.microsoft.com/office/powerpoint/2010/main" val="7158714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Start making queries</a:t>
            </a:r>
            <a:endParaRPr lang="zh-CN" altLang="en-US" dirty="0"/>
          </a:p>
        </p:txBody>
      </p:sp>
      <p:sp>
        <p:nvSpPr>
          <p:cNvPr id="3" name="内容占位符 2"/>
          <p:cNvSpPr>
            <a:spLocks noGrp="1"/>
          </p:cNvSpPr>
          <p:nvPr>
            <p:ph idx="1"/>
          </p:nvPr>
        </p:nvSpPr>
        <p:spPr/>
        <p:txBody>
          <a:bodyPr/>
          <a:lstStyle/>
          <a:p>
            <a:r>
              <a:rPr lang="en-US" altLang="zh-CN" dirty="0"/>
              <a:t>Now French users can make queries about the title of the original book</a:t>
            </a:r>
          </a:p>
          <a:p>
            <a:pPr lvl="1"/>
            <a:r>
              <a:rPr lang="en-US" altLang="zh-CN" dirty="0"/>
              <a:t>Cannot locate in French database</a:t>
            </a:r>
          </a:p>
          <a:p>
            <a:pPr lvl="1"/>
            <a:r>
              <a:rPr lang="en-US" altLang="zh-CN" dirty="0"/>
              <a:t>… but can be retrieved by merging both databases</a:t>
            </a:r>
            <a:endParaRPr lang="zh-CN" altLang="en-US" dirty="0"/>
          </a:p>
        </p:txBody>
      </p:sp>
    </p:spTree>
    <p:extLst>
      <p:ext uri="{BB962C8B-B14F-4D97-AF65-F5344CB8AC3E}">
        <p14:creationId xmlns:p14="http://schemas.microsoft.com/office/powerpoint/2010/main" val="23463290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And more can be done …</a:t>
            </a:r>
            <a:endParaRPr lang="zh-CN" altLang="en-US" dirty="0"/>
          </a:p>
        </p:txBody>
      </p:sp>
      <p:sp>
        <p:nvSpPr>
          <p:cNvPr id="3" name="内容占位符 2"/>
          <p:cNvSpPr>
            <a:spLocks noGrp="1"/>
          </p:cNvSpPr>
          <p:nvPr>
            <p:ph idx="1"/>
          </p:nvPr>
        </p:nvSpPr>
        <p:spPr>
          <a:xfrm>
            <a:off x="326860" y="1556792"/>
            <a:ext cx="8133572" cy="4176464"/>
          </a:xfrm>
        </p:spPr>
        <p:txBody>
          <a:bodyPr/>
          <a:lstStyle/>
          <a:p>
            <a:r>
              <a:rPr lang="en-US" altLang="zh-CN" sz="3200" dirty="0"/>
              <a:t>a:author  ==  f:auteur</a:t>
            </a:r>
          </a:p>
          <a:p>
            <a:pPr lvl="1"/>
            <a:r>
              <a:rPr lang="en-US" altLang="zh-CN" sz="2800" dirty="0"/>
              <a:t>But an automatic merging doesn’t know</a:t>
            </a:r>
          </a:p>
          <a:p>
            <a:r>
              <a:rPr lang="en-US" altLang="zh-CN" sz="3200" dirty="0"/>
              <a:t>Extra knowledge required</a:t>
            </a:r>
          </a:p>
          <a:p>
            <a:pPr lvl="1"/>
            <a:r>
              <a:rPr lang="en-US" altLang="zh-CN" sz="2800" dirty="0"/>
              <a:t>a:author &amp; f:author </a:t>
            </a:r>
            <a:r>
              <a:rPr lang="en-US" altLang="zh-CN" sz="2800" dirty="0">
                <a:sym typeface="Wingdings" panose="05000000000000000000" pitchFamily="2" charset="2"/>
              </a:rPr>
              <a:t> Person</a:t>
            </a:r>
          </a:p>
          <a:p>
            <a:pPr lvl="1"/>
            <a:r>
              <a:rPr lang="en-US" altLang="zh-CN" sz="2800" dirty="0">
                <a:sym typeface="Wingdings" panose="05000000000000000000" pitchFamily="2" charset="2"/>
              </a:rPr>
              <a:t>Person is defined as:</a:t>
            </a:r>
          </a:p>
          <a:p>
            <a:pPr lvl="2"/>
            <a:r>
              <a:rPr lang="en-US" altLang="zh-CN" sz="2400" dirty="0"/>
              <a:t>Full name, homepage, email, address</a:t>
            </a:r>
          </a:p>
          <a:p>
            <a:pPr lvl="2"/>
            <a:r>
              <a:rPr lang="en-US" altLang="zh-CN" sz="2400" dirty="0"/>
              <a:t>Can be used as a “category” for resources</a:t>
            </a:r>
          </a:p>
          <a:p>
            <a:endParaRPr lang="zh-CN" altLang="en-US" sz="3200" dirty="0"/>
          </a:p>
        </p:txBody>
      </p:sp>
    </p:spTree>
    <p:extLst>
      <p:ext uri="{BB962C8B-B14F-4D97-AF65-F5344CB8AC3E}">
        <p14:creationId xmlns:p14="http://schemas.microsoft.com/office/powerpoint/2010/main" val="17778936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Data Merging (3)</a:t>
            </a:r>
            <a:endParaRPr lang="zh-CN" altLang="en-US" dirty="0"/>
          </a:p>
        </p:txBody>
      </p:sp>
      <p:pic>
        <p:nvPicPr>
          <p:cNvPr id="52"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004429" y="1060611"/>
            <a:ext cx="685800" cy="1150265"/>
          </a:xfrm>
          <a:prstGeom prst="rect">
            <a:avLst/>
          </a:prstGeom>
          <a:noFill/>
          <a:ln w="9525">
            <a:solidFill>
              <a:srgbClr val="000000"/>
            </a:solidFill>
            <a:round/>
            <a:headEnd/>
            <a:tailEnd/>
          </a:ln>
          <a:extLst>
            <a:ext uri="{909E8E84-426E-40dd-AFC4-6F175D3DCCD1}">
              <a14:hiddenFill xmlns="" xmlns:a14="http://schemas.microsoft.com/office/drawing/2010/main" xmlns:lc="http://schemas.openxmlformats.org/drawingml/2006/lockedCanvas">
                <a:solidFill>
                  <a:srgbClr val="FFFFFF"/>
                </a:solidFill>
              </a14:hiddenFill>
            </a:ext>
          </a:extLst>
        </p:spPr>
      </p:pic>
      <p:pic>
        <p:nvPicPr>
          <p:cNvPr id="53"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179023" y="1066791"/>
            <a:ext cx="744790" cy="1144085"/>
          </a:xfrm>
          <a:prstGeom prst="rect">
            <a:avLst/>
          </a:prstGeom>
          <a:noFill/>
          <a:ln w="9525">
            <a:solidFill>
              <a:srgbClr val="000000"/>
            </a:solidFill>
            <a:round/>
            <a:headEnd/>
            <a:tailEnd/>
          </a:ln>
          <a:extLst>
            <a:ext uri="{909E8E84-426E-40dd-AFC4-6F175D3DCCD1}">
              <a14:hiddenFill xmlns="" xmlns:a14="http://schemas.microsoft.com/office/drawing/2010/main" xmlns:lc="http://schemas.openxmlformats.org/drawingml/2006/lockedCanvas">
                <a:solidFill>
                  <a:srgbClr val="FFFFFF"/>
                </a:solidFill>
              </a14:hiddenFill>
            </a:ext>
          </a:extLst>
        </p:spPr>
      </p:pic>
      <p:grpSp>
        <p:nvGrpSpPr>
          <p:cNvPr id="74" name="组合 73"/>
          <p:cNvGrpSpPr/>
          <p:nvPr/>
        </p:nvGrpSpPr>
        <p:grpSpPr>
          <a:xfrm>
            <a:off x="323850" y="1268760"/>
            <a:ext cx="8721296" cy="5184576"/>
            <a:chOff x="2592925" y="1773760"/>
            <a:chExt cx="9322364" cy="3243167"/>
          </a:xfrm>
        </p:grpSpPr>
        <p:sp>
          <p:nvSpPr>
            <p:cNvPr id="6" name="Oval 6"/>
            <p:cNvSpPr/>
            <p:nvPr/>
          </p:nvSpPr>
          <p:spPr bwMode="auto">
            <a:xfrm>
              <a:off x="10597688" y="3957998"/>
              <a:ext cx="408960" cy="231364"/>
            </a:xfrm>
            <a:prstGeom prst="ellipse">
              <a:avLst/>
            </a:prstGeom>
            <a:solidFill>
              <a:srgbClr val="CFD101"/>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hangingPunct="0">
                <a:lnSpc>
                  <a:spcPct val="87000"/>
                </a:lnSpc>
                <a:buClr>
                  <a:srgbClr val="000000"/>
                </a:buClr>
                <a:buSzPct val="100000"/>
                <a:buFont typeface="Times New Roman" charset="0"/>
                <a:buNone/>
                <a:defRPr/>
              </a:pPr>
              <a:endParaRPr lang="en-US" sz="1350" b="1"/>
            </a:p>
          </p:txBody>
        </p:sp>
        <p:sp>
          <p:nvSpPr>
            <p:cNvPr id="8" name="Rectangle 8"/>
            <p:cNvSpPr/>
            <p:nvPr/>
          </p:nvSpPr>
          <p:spPr bwMode="auto">
            <a:xfrm>
              <a:off x="10371608" y="4636056"/>
              <a:ext cx="1455840" cy="204217"/>
            </a:xfrm>
            <a:prstGeom prst="rect">
              <a:avLst/>
            </a:prstGeom>
            <a:solidFill>
              <a:srgbClr val="CFD101"/>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sz="675" b="1" noProof="1">
                  <a:solidFill>
                    <a:srgbClr val="0D0D0D"/>
                  </a:solidFill>
                </a:rPr>
                <a:t>Besse, Christianne</a:t>
              </a:r>
            </a:p>
          </p:txBody>
        </p:sp>
        <p:sp>
          <p:nvSpPr>
            <p:cNvPr id="9" name="Rectangle 9"/>
            <p:cNvSpPr/>
            <p:nvPr/>
          </p:nvSpPr>
          <p:spPr bwMode="auto">
            <a:xfrm>
              <a:off x="10460889" y="2513840"/>
              <a:ext cx="1454400" cy="204217"/>
            </a:xfrm>
            <a:prstGeom prst="rect">
              <a:avLst/>
            </a:prstGeom>
            <a:solidFill>
              <a:srgbClr val="CFD101"/>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lang="fr-FR" sz="675" b="1">
                  <a:solidFill>
                    <a:srgbClr val="0D0D0D"/>
                  </a:solidFill>
                </a:rPr>
                <a:t>Le palais des miroirs</a:t>
              </a:r>
            </a:p>
          </p:txBody>
        </p:sp>
        <p:sp>
          <p:nvSpPr>
            <p:cNvPr id="11" name="TextBox 11"/>
            <p:cNvSpPr txBox="1">
              <a:spLocks noChangeArrowheads="1"/>
            </p:cNvSpPr>
            <p:nvPr/>
          </p:nvSpPr>
          <p:spPr bwMode="auto">
            <a:xfrm>
              <a:off x="8222760" y="2642860"/>
              <a:ext cx="658287"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f:original</a:t>
              </a:r>
            </a:p>
          </p:txBody>
        </p:sp>
        <p:sp>
          <p:nvSpPr>
            <p:cNvPr id="13" name="TextBox 13"/>
            <p:cNvSpPr txBox="1">
              <a:spLocks noChangeArrowheads="1"/>
            </p:cNvSpPr>
            <p:nvPr/>
          </p:nvSpPr>
          <p:spPr bwMode="auto">
            <a:xfrm>
              <a:off x="10414809" y="3649512"/>
              <a:ext cx="80784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f:traducteur</a:t>
              </a:r>
            </a:p>
          </p:txBody>
        </p:sp>
        <p:sp>
          <p:nvSpPr>
            <p:cNvPr id="15" name="TextBox 15"/>
            <p:cNvSpPr txBox="1">
              <a:spLocks noChangeArrowheads="1"/>
            </p:cNvSpPr>
            <p:nvPr/>
          </p:nvSpPr>
          <p:spPr bwMode="auto">
            <a:xfrm rot="19602114">
              <a:off x="10586168" y="2895936"/>
              <a:ext cx="61344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f:titre</a:t>
              </a:r>
            </a:p>
          </p:txBody>
        </p:sp>
        <p:sp>
          <p:nvSpPr>
            <p:cNvPr id="16" name="Oval 16"/>
            <p:cNvSpPr/>
            <p:nvPr/>
          </p:nvSpPr>
          <p:spPr bwMode="auto">
            <a:xfrm>
              <a:off x="8914329" y="3317944"/>
              <a:ext cx="2410560" cy="287169"/>
            </a:xfrm>
            <a:prstGeom prst="ellipse">
              <a:avLst/>
            </a:prstGeom>
            <a:solidFill>
              <a:srgbClr val="CFD101"/>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sz="675" b="1" noProof="1">
                  <a:solidFill>
                    <a:srgbClr val="0D0D0D"/>
                  </a:solidFill>
                </a:rPr>
                <a:t>http://…isbn/2020386682</a:t>
              </a:r>
            </a:p>
          </p:txBody>
        </p:sp>
        <p:cxnSp>
          <p:nvCxnSpPr>
            <p:cNvPr id="18" name="Straight Arrow Connector 18"/>
            <p:cNvCxnSpPr>
              <a:cxnSpLocks noChangeShapeType="1"/>
              <a:stCxn id="16" idx="4"/>
              <a:endCxn id="6" idx="1"/>
            </p:cNvCxnSpPr>
            <p:nvPr/>
          </p:nvCxnSpPr>
          <p:spPr bwMode="auto">
            <a:xfrm>
              <a:off x="10119609" y="3605113"/>
              <a:ext cx="537969" cy="386768"/>
            </a:xfrm>
            <a:prstGeom prst="straightConnector1">
              <a:avLst/>
            </a:prstGeom>
            <a:noFill/>
            <a:ln w="19050">
              <a:solidFill>
                <a:schemeClr val="tx1"/>
              </a:solidFill>
              <a:round/>
              <a:headEnd/>
              <a:tailEnd type="triangle" w="lg" len="med"/>
            </a:ln>
          </p:spPr>
        </p:cxnSp>
        <p:cxnSp>
          <p:nvCxnSpPr>
            <p:cNvPr id="19" name="Straight Arrow Connector 19"/>
            <p:cNvCxnSpPr>
              <a:cxnSpLocks noChangeShapeType="1"/>
              <a:stCxn id="6" idx="5"/>
              <a:endCxn id="8" idx="0"/>
            </p:cNvCxnSpPr>
            <p:nvPr/>
          </p:nvCxnSpPr>
          <p:spPr bwMode="auto">
            <a:xfrm>
              <a:off x="10946757" y="4155480"/>
              <a:ext cx="152771" cy="480576"/>
            </a:xfrm>
            <a:prstGeom prst="straightConnector1">
              <a:avLst/>
            </a:prstGeom>
            <a:noFill/>
            <a:ln w="19050">
              <a:solidFill>
                <a:schemeClr val="tx1"/>
              </a:solidFill>
              <a:round/>
              <a:headEnd/>
              <a:tailEnd type="triangle" w="lg" len="med"/>
            </a:ln>
          </p:spPr>
        </p:cxnSp>
        <p:cxnSp>
          <p:nvCxnSpPr>
            <p:cNvPr id="20" name="Straight Arrow Connector 20"/>
            <p:cNvCxnSpPr>
              <a:cxnSpLocks noChangeShapeType="1"/>
              <a:stCxn id="16" idx="0"/>
              <a:endCxn id="9" idx="2"/>
            </p:cNvCxnSpPr>
            <p:nvPr/>
          </p:nvCxnSpPr>
          <p:spPr bwMode="auto">
            <a:xfrm flipV="1">
              <a:off x="10119609" y="2718057"/>
              <a:ext cx="1068480" cy="599887"/>
            </a:xfrm>
            <a:prstGeom prst="straightConnector1">
              <a:avLst/>
            </a:prstGeom>
            <a:noFill/>
            <a:ln w="19050">
              <a:solidFill>
                <a:schemeClr val="tx1"/>
              </a:solidFill>
              <a:round/>
              <a:headEnd/>
              <a:tailEnd type="triangle" w="lg" len="med"/>
            </a:ln>
          </p:spPr>
        </p:cxnSp>
        <p:cxnSp>
          <p:nvCxnSpPr>
            <p:cNvPr id="21" name="Straight Arrow Connector 21"/>
            <p:cNvCxnSpPr>
              <a:cxnSpLocks noChangeShapeType="1"/>
              <a:stCxn id="16" idx="0"/>
              <a:endCxn id="23" idx="5"/>
            </p:cNvCxnSpPr>
            <p:nvPr/>
          </p:nvCxnSpPr>
          <p:spPr bwMode="auto">
            <a:xfrm flipH="1" flipV="1">
              <a:off x="8096446" y="2117248"/>
              <a:ext cx="2023163" cy="1200696"/>
            </a:xfrm>
            <a:prstGeom prst="straightConnector1">
              <a:avLst/>
            </a:prstGeom>
            <a:noFill/>
            <a:ln w="19050">
              <a:solidFill>
                <a:schemeClr val="tx1"/>
              </a:solidFill>
              <a:round/>
              <a:headEnd/>
              <a:tailEnd type="triangle" w="lg" len="med"/>
            </a:ln>
          </p:spPr>
        </p:cxnSp>
        <p:sp>
          <p:nvSpPr>
            <p:cNvPr id="22" name="TextBox 22"/>
            <p:cNvSpPr txBox="1">
              <a:spLocks noChangeArrowheads="1"/>
            </p:cNvSpPr>
            <p:nvPr/>
          </p:nvSpPr>
          <p:spPr bwMode="auto">
            <a:xfrm>
              <a:off x="11097368" y="4222414"/>
              <a:ext cx="51840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f:nom</a:t>
              </a:r>
            </a:p>
          </p:txBody>
        </p:sp>
        <p:sp>
          <p:nvSpPr>
            <p:cNvPr id="23" name="Oval 24"/>
            <p:cNvSpPr/>
            <p:nvPr/>
          </p:nvSpPr>
          <p:spPr bwMode="auto">
            <a:xfrm>
              <a:off x="5955325" y="1872133"/>
              <a:ext cx="2508480" cy="287169"/>
            </a:xfrm>
            <a:prstGeom prst="ellipse">
              <a:avLst/>
            </a:prstGeom>
            <a:gradFill flip="none" rotWithShape="1">
              <a:gsLst>
                <a:gs pos="0">
                  <a:srgbClr val="CFD101"/>
                </a:gs>
                <a:gs pos="66000">
                  <a:schemeClr val="accent2">
                    <a:lumMod val="97000"/>
                    <a:lumOff val="3000"/>
                  </a:schemeClr>
                </a:gs>
                <a:gs pos="100000">
                  <a:schemeClr val="accent2">
                    <a:lumMod val="60000"/>
                    <a:lumOff val="40000"/>
                  </a:schemeClr>
                </a:gs>
              </a:gsLst>
              <a:lin ang="10800000" scaled="1"/>
              <a:tileRect/>
            </a:gra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sz="675" b="1" noProof="1">
                  <a:solidFill>
                    <a:srgbClr val="0D0D0D"/>
                  </a:solidFill>
                </a:rPr>
                <a:t>http://…isbn/000651409X</a:t>
              </a:r>
            </a:p>
          </p:txBody>
        </p:sp>
        <p:sp>
          <p:nvSpPr>
            <p:cNvPr id="24" name="Oval 25"/>
            <p:cNvSpPr/>
            <p:nvPr/>
          </p:nvSpPr>
          <p:spPr bwMode="auto">
            <a:xfrm>
              <a:off x="5243965" y="3036890"/>
              <a:ext cx="426240" cy="271301"/>
            </a:xfrm>
            <a:prstGeom prst="ellipse">
              <a:avLst/>
            </a:prstGeom>
            <a:solidFill>
              <a:srgbClr val="00B8FF"/>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hangingPunct="0">
                <a:lnSpc>
                  <a:spcPct val="87000"/>
                </a:lnSpc>
                <a:buClr>
                  <a:srgbClr val="000000"/>
                </a:buClr>
                <a:buSzPct val="100000"/>
                <a:buFont typeface="Times New Roman" charset="0"/>
                <a:buNone/>
                <a:defRPr/>
              </a:pPr>
              <a:endParaRPr lang="en-US" sz="1350" b="1"/>
            </a:p>
          </p:txBody>
        </p:sp>
        <p:sp>
          <p:nvSpPr>
            <p:cNvPr id="25" name="Oval 26"/>
            <p:cNvSpPr/>
            <p:nvPr/>
          </p:nvSpPr>
          <p:spPr bwMode="auto">
            <a:xfrm>
              <a:off x="5979805" y="3403548"/>
              <a:ext cx="426240" cy="287169"/>
            </a:xfrm>
            <a:prstGeom prst="ellipse">
              <a:avLst/>
            </a:prstGeom>
            <a:gradFill flip="none" rotWithShape="1">
              <a:gsLst>
                <a:gs pos="0">
                  <a:srgbClr val="CFD101"/>
                </a:gs>
                <a:gs pos="66000">
                  <a:schemeClr val="accent2">
                    <a:lumMod val="97000"/>
                    <a:lumOff val="3000"/>
                  </a:schemeClr>
                </a:gs>
                <a:gs pos="100000">
                  <a:schemeClr val="accent2">
                    <a:lumMod val="60000"/>
                    <a:lumOff val="40000"/>
                  </a:schemeClr>
                </a:gs>
              </a:gsLst>
              <a:lin ang="10800000" scaled="1"/>
              <a:tileRect/>
            </a:gra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p>
              <a:pPr algn="ctr" defTabSz="342900">
                <a:lnSpc>
                  <a:spcPct val="87000"/>
                </a:lnSpc>
                <a:buClr>
                  <a:srgbClr val="000000"/>
                </a:buClr>
                <a:buSzPct val="100000"/>
              </a:pPr>
              <a:endParaRPr lang="en-US" sz="675" b="1">
                <a:solidFill>
                  <a:srgbClr val="0D0D0D"/>
                </a:solidFill>
              </a:endParaRPr>
            </a:p>
          </p:txBody>
        </p:sp>
        <p:sp>
          <p:nvSpPr>
            <p:cNvPr id="26" name="Rectangle 27"/>
            <p:cNvSpPr/>
            <p:nvPr/>
          </p:nvSpPr>
          <p:spPr bwMode="auto">
            <a:xfrm>
              <a:off x="2592925" y="4599090"/>
              <a:ext cx="1514880" cy="204217"/>
            </a:xfrm>
            <a:prstGeom prst="rect">
              <a:avLst/>
            </a:prstGeom>
            <a:gradFill flip="none" rotWithShape="1">
              <a:gsLst>
                <a:gs pos="0">
                  <a:srgbClr val="CFD101"/>
                </a:gs>
                <a:gs pos="66000">
                  <a:schemeClr val="accent2">
                    <a:lumMod val="97000"/>
                    <a:lumOff val="3000"/>
                  </a:schemeClr>
                </a:gs>
                <a:gs pos="100000">
                  <a:schemeClr val="accent2">
                    <a:lumMod val="60000"/>
                    <a:lumOff val="40000"/>
                  </a:schemeClr>
                </a:gs>
              </a:gsLst>
              <a:lin ang="10800000" scaled="1"/>
              <a:tileRect/>
            </a:gra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p>
              <a:pPr algn="ctr" defTabSz="342900">
                <a:lnSpc>
                  <a:spcPct val="87000"/>
                </a:lnSpc>
                <a:buClr>
                  <a:srgbClr val="000000"/>
                </a:buClr>
                <a:buSzPct val="100000"/>
              </a:pPr>
              <a:r>
                <a:rPr sz="675" b="1" noProof="1">
                  <a:solidFill>
                    <a:srgbClr val="0D0D0D"/>
                  </a:solidFill>
                </a:rPr>
                <a:t>Ghosh, Amitav</a:t>
              </a:r>
            </a:p>
          </p:txBody>
        </p:sp>
        <p:sp>
          <p:nvSpPr>
            <p:cNvPr id="27" name="Oval 28"/>
            <p:cNvSpPr/>
            <p:nvPr/>
          </p:nvSpPr>
          <p:spPr bwMode="auto">
            <a:xfrm>
              <a:off x="4251805" y="4729758"/>
              <a:ext cx="2793600" cy="287169"/>
            </a:xfrm>
            <a:prstGeom prst="ellipse">
              <a:avLst/>
            </a:prstGeom>
            <a:solidFill>
              <a:srgbClr val="00B8FF"/>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sz="675" b="1" noProof="1">
                  <a:solidFill>
                    <a:srgbClr val="0D0D0D"/>
                  </a:solidFill>
                </a:rPr>
                <a:t>http://www.amitavghosh.com</a:t>
              </a:r>
            </a:p>
          </p:txBody>
        </p:sp>
        <p:sp>
          <p:nvSpPr>
            <p:cNvPr id="28" name="Rectangle 29"/>
            <p:cNvSpPr/>
            <p:nvPr/>
          </p:nvSpPr>
          <p:spPr bwMode="auto">
            <a:xfrm>
              <a:off x="2592925" y="1796213"/>
              <a:ext cx="1514880" cy="231063"/>
            </a:xfrm>
            <a:prstGeom prst="rect">
              <a:avLst/>
            </a:prstGeom>
            <a:solidFill>
              <a:srgbClr val="00B8FF"/>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lang="en-US" sz="825" b="1">
                  <a:solidFill>
                    <a:srgbClr val="0D0D0D"/>
                  </a:solidFill>
                </a:rPr>
                <a:t>The Glass Palace</a:t>
              </a:r>
            </a:p>
          </p:txBody>
        </p:sp>
        <p:sp>
          <p:nvSpPr>
            <p:cNvPr id="29" name="Rectangle 30"/>
            <p:cNvSpPr/>
            <p:nvPr/>
          </p:nvSpPr>
          <p:spPr bwMode="auto">
            <a:xfrm>
              <a:off x="2592925" y="2126733"/>
              <a:ext cx="1514880" cy="231063"/>
            </a:xfrm>
            <a:prstGeom prst="rect">
              <a:avLst/>
            </a:prstGeom>
            <a:solidFill>
              <a:srgbClr val="00B8FF"/>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lang="en-US" sz="825" b="1">
                  <a:solidFill>
                    <a:srgbClr val="0D0D0D"/>
                  </a:solidFill>
                </a:rPr>
                <a:t>2000</a:t>
              </a:r>
            </a:p>
          </p:txBody>
        </p:sp>
        <p:sp>
          <p:nvSpPr>
            <p:cNvPr id="30" name="Rectangle 31"/>
            <p:cNvSpPr/>
            <p:nvPr/>
          </p:nvSpPr>
          <p:spPr bwMode="auto">
            <a:xfrm>
              <a:off x="2592925" y="2881422"/>
              <a:ext cx="1514880" cy="231063"/>
            </a:xfrm>
            <a:prstGeom prst="rect">
              <a:avLst/>
            </a:prstGeom>
            <a:solidFill>
              <a:srgbClr val="00B8FF"/>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lang="en-US" sz="825" b="1">
                  <a:solidFill>
                    <a:srgbClr val="0D0D0D"/>
                  </a:solidFill>
                </a:rPr>
                <a:t>London</a:t>
              </a:r>
            </a:p>
          </p:txBody>
        </p:sp>
        <p:sp>
          <p:nvSpPr>
            <p:cNvPr id="31" name="Rectangle 32"/>
            <p:cNvSpPr/>
            <p:nvPr/>
          </p:nvSpPr>
          <p:spPr bwMode="auto">
            <a:xfrm>
              <a:off x="2592925" y="3228468"/>
              <a:ext cx="1514880" cy="231063"/>
            </a:xfrm>
            <a:prstGeom prst="rect">
              <a:avLst/>
            </a:prstGeom>
            <a:solidFill>
              <a:srgbClr val="00B8FF"/>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lang="en-US" sz="825" b="1">
                  <a:solidFill>
                    <a:srgbClr val="0D0D0D"/>
                  </a:solidFill>
                </a:rPr>
                <a:t>Harper Collins</a:t>
              </a:r>
            </a:p>
          </p:txBody>
        </p:sp>
        <p:cxnSp>
          <p:nvCxnSpPr>
            <p:cNvPr id="32" name="Curved Connector 20"/>
            <p:cNvCxnSpPr>
              <a:cxnSpLocks noChangeShapeType="1"/>
              <a:stCxn id="23" idx="4"/>
              <a:endCxn id="24" idx="6"/>
            </p:cNvCxnSpPr>
            <p:nvPr/>
          </p:nvCxnSpPr>
          <p:spPr bwMode="auto">
            <a:xfrm rot="5400000">
              <a:off x="5933266" y="1896241"/>
              <a:ext cx="1013239" cy="1539360"/>
            </a:xfrm>
            <a:prstGeom prst="curvedConnector2">
              <a:avLst/>
            </a:prstGeom>
            <a:noFill/>
            <a:ln w="19050">
              <a:solidFill>
                <a:schemeClr val="tx1"/>
              </a:solidFill>
              <a:round/>
              <a:headEnd/>
              <a:tailEnd type="triangle" w="lg" len="med"/>
            </a:ln>
          </p:spPr>
        </p:cxnSp>
        <p:cxnSp>
          <p:nvCxnSpPr>
            <p:cNvPr id="33" name="Curved Connector 34"/>
            <p:cNvCxnSpPr>
              <a:cxnSpLocks noChangeShapeType="1"/>
              <a:stCxn id="23" idx="4"/>
              <a:endCxn id="25" idx="6"/>
            </p:cNvCxnSpPr>
            <p:nvPr/>
          </p:nvCxnSpPr>
          <p:spPr bwMode="auto">
            <a:xfrm rot="5400000">
              <a:off x="6113890" y="2451457"/>
              <a:ext cx="1387831" cy="803520"/>
            </a:xfrm>
            <a:prstGeom prst="curvedConnector2">
              <a:avLst/>
            </a:prstGeom>
            <a:noFill/>
            <a:ln w="19050">
              <a:solidFill>
                <a:schemeClr val="tx1"/>
              </a:solidFill>
              <a:round/>
              <a:headEnd/>
              <a:tailEnd type="triangle" w="lg" len="med"/>
            </a:ln>
          </p:spPr>
        </p:cxnSp>
        <p:cxnSp>
          <p:nvCxnSpPr>
            <p:cNvPr id="34" name="Curved Connector 35"/>
            <p:cNvCxnSpPr>
              <a:cxnSpLocks noChangeShapeType="1"/>
              <a:stCxn id="25" idx="2"/>
              <a:endCxn id="26" idx="0"/>
            </p:cNvCxnSpPr>
            <p:nvPr/>
          </p:nvCxnSpPr>
          <p:spPr bwMode="auto">
            <a:xfrm rot="10800000" flipV="1">
              <a:off x="3350365" y="3547133"/>
              <a:ext cx="2629440" cy="1051957"/>
            </a:xfrm>
            <a:prstGeom prst="curvedConnector2">
              <a:avLst/>
            </a:prstGeom>
            <a:noFill/>
            <a:ln w="19050">
              <a:solidFill>
                <a:schemeClr val="tx1"/>
              </a:solidFill>
              <a:round/>
              <a:headEnd/>
              <a:tailEnd type="triangle" w="lg" len="med"/>
            </a:ln>
          </p:spPr>
        </p:cxnSp>
        <p:cxnSp>
          <p:nvCxnSpPr>
            <p:cNvPr id="35" name="Straight Arrow Connector 37"/>
            <p:cNvCxnSpPr>
              <a:cxnSpLocks noChangeShapeType="1"/>
              <a:stCxn id="24" idx="2"/>
              <a:endCxn id="30" idx="3"/>
            </p:cNvCxnSpPr>
            <p:nvPr/>
          </p:nvCxnSpPr>
          <p:spPr bwMode="auto">
            <a:xfrm flipH="1" flipV="1">
              <a:off x="4107805" y="2996954"/>
              <a:ext cx="1136160" cy="175587"/>
            </a:xfrm>
            <a:prstGeom prst="straightConnector1">
              <a:avLst/>
            </a:prstGeom>
            <a:noFill/>
            <a:ln w="19050">
              <a:solidFill>
                <a:schemeClr val="tx1"/>
              </a:solidFill>
              <a:round/>
              <a:headEnd/>
              <a:tailEnd type="triangle" w="lg" len="med"/>
            </a:ln>
          </p:spPr>
        </p:cxnSp>
        <p:cxnSp>
          <p:nvCxnSpPr>
            <p:cNvPr id="36" name="Straight Arrow Connector 38"/>
            <p:cNvCxnSpPr>
              <a:cxnSpLocks noChangeShapeType="1"/>
              <a:stCxn id="24" idx="2"/>
              <a:endCxn id="31" idx="3"/>
            </p:cNvCxnSpPr>
            <p:nvPr/>
          </p:nvCxnSpPr>
          <p:spPr bwMode="auto">
            <a:xfrm flipH="1">
              <a:off x="4107805" y="3172541"/>
              <a:ext cx="1136160" cy="171459"/>
            </a:xfrm>
            <a:prstGeom prst="straightConnector1">
              <a:avLst/>
            </a:prstGeom>
            <a:noFill/>
            <a:ln w="19050">
              <a:solidFill>
                <a:schemeClr val="tx1"/>
              </a:solidFill>
              <a:round/>
              <a:headEnd/>
              <a:tailEnd type="triangle" w="lg" len="med"/>
            </a:ln>
          </p:spPr>
        </p:cxnSp>
        <p:cxnSp>
          <p:nvCxnSpPr>
            <p:cNvPr id="37" name="Straight Arrow Connector 39"/>
            <p:cNvCxnSpPr>
              <a:cxnSpLocks noChangeShapeType="1"/>
              <a:stCxn id="23" idx="2"/>
              <a:endCxn id="28" idx="3"/>
            </p:cNvCxnSpPr>
            <p:nvPr/>
          </p:nvCxnSpPr>
          <p:spPr bwMode="auto">
            <a:xfrm flipH="1" flipV="1">
              <a:off x="4107805" y="1911745"/>
              <a:ext cx="1847520" cy="103973"/>
            </a:xfrm>
            <a:prstGeom prst="straightConnector1">
              <a:avLst/>
            </a:prstGeom>
            <a:noFill/>
            <a:ln w="19050">
              <a:solidFill>
                <a:schemeClr val="tx1"/>
              </a:solidFill>
              <a:round/>
              <a:headEnd/>
              <a:tailEnd type="triangle" w="lg" len="med"/>
            </a:ln>
          </p:spPr>
        </p:cxnSp>
        <p:cxnSp>
          <p:nvCxnSpPr>
            <p:cNvPr id="38" name="Straight Arrow Connector 40"/>
            <p:cNvCxnSpPr>
              <a:cxnSpLocks noChangeShapeType="1"/>
              <a:stCxn id="23" idx="2"/>
              <a:endCxn id="29" idx="3"/>
            </p:cNvCxnSpPr>
            <p:nvPr/>
          </p:nvCxnSpPr>
          <p:spPr bwMode="auto">
            <a:xfrm flipH="1">
              <a:off x="4107805" y="2015719"/>
              <a:ext cx="1847520" cy="226547"/>
            </a:xfrm>
            <a:prstGeom prst="straightConnector1">
              <a:avLst/>
            </a:prstGeom>
            <a:noFill/>
            <a:ln w="19050">
              <a:solidFill>
                <a:schemeClr val="tx1"/>
              </a:solidFill>
              <a:round/>
              <a:headEnd/>
              <a:tailEnd type="triangle" w="lg" len="med"/>
            </a:ln>
          </p:spPr>
        </p:cxnSp>
        <p:sp>
          <p:nvSpPr>
            <p:cNvPr id="39" name="TextBox 41"/>
            <p:cNvSpPr txBox="1">
              <a:spLocks noChangeArrowheads="1"/>
            </p:cNvSpPr>
            <p:nvPr/>
          </p:nvSpPr>
          <p:spPr bwMode="auto">
            <a:xfrm rot="238339">
              <a:off x="4686686" y="1773760"/>
              <a:ext cx="53136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a:title</a:t>
              </a:r>
            </a:p>
          </p:txBody>
        </p:sp>
        <p:sp>
          <p:nvSpPr>
            <p:cNvPr id="40" name="TextBox 42"/>
            <p:cNvSpPr txBox="1">
              <a:spLocks noChangeArrowheads="1"/>
            </p:cNvSpPr>
            <p:nvPr/>
          </p:nvSpPr>
          <p:spPr bwMode="auto">
            <a:xfrm rot="21215795">
              <a:off x="4696765" y="2097396"/>
              <a:ext cx="51264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a:year</a:t>
              </a:r>
            </a:p>
          </p:txBody>
        </p:sp>
        <p:sp>
          <p:nvSpPr>
            <p:cNvPr id="41" name="TextBox 43"/>
            <p:cNvSpPr txBox="1">
              <a:spLocks noChangeArrowheads="1"/>
            </p:cNvSpPr>
            <p:nvPr/>
          </p:nvSpPr>
          <p:spPr bwMode="auto">
            <a:xfrm rot="610119">
              <a:off x="4447645" y="2829358"/>
              <a:ext cx="50544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a:city</a:t>
              </a:r>
            </a:p>
          </p:txBody>
        </p:sp>
        <p:sp>
          <p:nvSpPr>
            <p:cNvPr id="42" name="TextBox 44"/>
            <p:cNvSpPr txBox="1">
              <a:spLocks noChangeArrowheads="1"/>
            </p:cNvSpPr>
            <p:nvPr/>
          </p:nvSpPr>
          <p:spPr bwMode="auto">
            <a:xfrm rot="21074880">
              <a:off x="4356925" y="3229428"/>
              <a:ext cx="75168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a:p_name</a:t>
              </a:r>
            </a:p>
          </p:txBody>
        </p:sp>
        <p:sp>
          <p:nvSpPr>
            <p:cNvPr id="43" name="TextBox 45"/>
            <p:cNvSpPr txBox="1">
              <a:spLocks noChangeArrowheads="1"/>
            </p:cNvSpPr>
            <p:nvPr/>
          </p:nvSpPr>
          <p:spPr bwMode="auto">
            <a:xfrm>
              <a:off x="3310565" y="3829451"/>
              <a:ext cx="66476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wrap="square"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a:name</a:t>
              </a:r>
            </a:p>
          </p:txBody>
        </p:sp>
        <p:sp>
          <p:nvSpPr>
            <p:cNvPr id="44" name="TextBox 46"/>
            <p:cNvSpPr txBox="1">
              <a:spLocks noChangeArrowheads="1"/>
            </p:cNvSpPr>
            <p:nvPr/>
          </p:nvSpPr>
          <p:spPr bwMode="auto">
            <a:xfrm>
              <a:off x="5205086" y="3940313"/>
              <a:ext cx="91296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a:homepage</a:t>
              </a:r>
            </a:p>
          </p:txBody>
        </p:sp>
        <p:sp>
          <p:nvSpPr>
            <p:cNvPr id="45" name="TextBox 47"/>
            <p:cNvSpPr txBox="1">
              <a:spLocks noChangeArrowheads="1"/>
            </p:cNvSpPr>
            <p:nvPr/>
          </p:nvSpPr>
          <p:spPr bwMode="auto">
            <a:xfrm>
              <a:off x="6256286" y="3147064"/>
              <a:ext cx="64080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a:author</a:t>
              </a:r>
            </a:p>
          </p:txBody>
        </p:sp>
        <p:sp>
          <p:nvSpPr>
            <p:cNvPr id="46" name="TextBox 48"/>
            <p:cNvSpPr txBox="1">
              <a:spLocks noChangeArrowheads="1"/>
            </p:cNvSpPr>
            <p:nvPr/>
          </p:nvSpPr>
          <p:spPr bwMode="auto">
            <a:xfrm rot="20242754">
              <a:off x="5916445" y="2715742"/>
              <a:ext cx="81648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a:publisher</a:t>
              </a:r>
            </a:p>
          </p:txBody>
        </p:sp>
        <p:cxnSp>
          <p:nvCxnSpPr>
            <p:cNvPr id="47" name="Straight Arrow Connector 61"/>
            <p:cNvCxnSpPr>
              <a:cxnSpLocks noChangeShapeType="1"/>
              <a:stCxn id="25" idx="4"/>
              <a:endCxn id="27" idx="0"/>
            </p:cNvCxnSpPr>
            <p:nvPr/>
          </p:nvCxnSpPr>
          <p:spPr bwMode="auto">
            <a:xfrm flipH="1">
              <a:off x="5648605" y="3690717"/>
              <a:ext cx="544320" cy="1039041"/>
            </a:xfrm>
            <a:prstGeom prst="straightConnector1">
              <a:avLst/>
            </a:prstGeom>
            <a:noFill/>
            <a:ln w="19050">
              <a:solidFill>
                <a:schemeClr val="tx1"/>
              </a:solidFill>
              <a:round/>
              <a:headEnd/>
              <a:tailEnd type="triangle" w="lg" len="med"/>
            </a:ln>
          </p:spPr>
        </p:cxnSp>
        <p:sp>
          <p:nvSpPr>
            <p:cNvPr id="49" name="Oval 57"/>
            <p:cNvSpPr/>
            <p:nvPr/>
          </p:nvSpPr>
          <p:spPr bwMode="auto">
            <a:xfrm>
              <a:off x="6897086" y="3984745"/>
              <a:ext cx="2705563" cy="381300"/>
            </a:xfrm>
            <a:prstGeom prst="ellipse">
              <a:avLst/>
            </a:prstGeom>
            <a:solidFill>
              <a:schemeClr val="accent6">
                <a:lumMod val="75000"/>
              </a:schemeClr>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wrap="square"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sz="1050" b="1" noProof="1">
                  <a:solidFill>
                    <a:srgbClr val="CFD20F"/>
                  </a:solidFill>
                </a:rPr>
                <a:t>http://…foaf/Person</a:t>
              </a:r>
            </a:p>
          </p:txBody>
        </p:sp>
        <p:cxnSp>
          <p:nvCxnSpPr>
            <p:cNvPr id="50" name="Straight Arrow Connector 58"/>
            <p:cNvCxnSpPr>
              <a:cxnSpLocks noChangeShapeType="1"/>
              <a:stCxn id="25" idx="5"/>
              <a:endCxn id="49" idx="2"/>
            </p:cNvCxnSpPr>
            <p:nvPr/>
          </p:nvCxnSpPr>
          <p:spPr bwMode="auto">
            <a:xfrm>
              <a:off x="6343624" y="3648662"/>
              <a:ext cx="553463" cy="526733"/>
            </a:xfrm>
            <a:prstGeom prst="straightConnector1">
              <a:avLst/>
            </a:prstGeom>
            <a:noFill/>
            <a:ln w="19050">
              <a:solidFill>
                <a:schemeClr val="tx1"/>
              </a:solidFill>
              <a:round/>
              <a:headEnd/>
              <a:tailEnd type="triangle" w="lg" len="med"/>
            </a:ln>
          </p:spPr>
        </p:cxnSp>
        <p:cxnSp>
          <p:nvCxnSpPr>
            <p:cNvPr id="51" name="Straight Arrow Connector 61"/>
            <p:cNvCxnSpPr>
              <a:cxnSpLocks noChangeShapeType="1"/>
              <a:stCxn id="6" idx="3"/>
              <a:endCxn id="49" idx="6"/>
            </p:cNvCxnSpPr>
            <p:nvPr/>
          </p:nvCxnSpPr>
          <p:spPr bwMode="auto">
            <a:xfrm flipH="1">
              <a:off x="9602649" y="4155479"/>
              <a:ext cx="1054929" cy="19916"/>
            </a:xfrm>
            <a:prstGeom prst="straightConnector1">
              <a:avLst/>
            </a:prstGeom>
            <a:noFill/>
            <a:ln w="19050">
              <a:solidFill>
                <a:schemeClr val="tx1"/>
              </a:solidFill>
              <a:round/>
              <a:headEnd/>
              <a:tailEnd type="triangle" w="lg" len="med"/>
            </a:ln>
          </p:spPr>
        </p:cxnSp>
        <p:sp>
          <p:nvSpPr>
            <p:cNvPr id="54" name="TextBox 64"/>
            <p:cNvSpPr txBox="1">
              <a:spLocks noChangeArrowheads="1"/>
            </p:cNvSpPr>
            <p:nvPr/>
          </p:nvSpPr>
          <p:spPr bwMode="auto">
            <a:xfrm>
              <a:off x="9809036" y="3901047"/>
              <a:ext cx="577440" cy="237645"/>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750" b="1" noProof="1">
                  <a:solidFill>
                    <a:srgbClr val="FF0000"/>
                  </a:solidFill>
                </a:rPr>
                <a:t>r:type</a:t>
              </a:r>
            </a:p>
          </p:txBody>
        </p:sp>
        <p:sp>
          <p:nvSpPr>
            <p:cNvPr id="55" name="TextBox 65"/>
            <p:cNvSpPr txBox="1">
              <a:spLocks noChangeArrowheads="1"/>
            </p:cNvSpPr>
            <p:nvPr/>
          </p:nvSpPr>
          <p:spPr bwMode="auto">
            <a:xfrm>
              <a:off x="6636444" y="3690731"/>
              <a:ext cx="577440" cy="237645"/>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750" b="1" noProof="1">
                  <a:solidFill>
                    <a:srgbClr val="FF0000"/>
                  </a:solidFill>
                </a:rPr>
                <a:t>r:type</a:t>
              </a:r>
            </a:p>
          </p:txBody>
        </p:sp>
      </p:grpSp>
    </p:spTree>
    <p:extLst>
      <p:ext uri="{BB962C8B-B14F-4D97-AF65-F5344CB8AC3E}">
        <p14:creationId xmlns:p14="http://schemas.microsoft.com/office/powerpoint/2010/main" val="25864082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Enables richer queries …</a:t>
            </a:r>
            <a:endParaRPr lang="zh-CN" altLang="en-US" dirty="0"/>
          </a:p>
        </p:txBody>
      </p:sp>
      <p:sp>
        <p:nvSpPr>
          <p:cNvPr id="3" name="内容占位符 2"/>
          <p:cNvSpPr>
            <a:spLocks noGrp="1"/>
          </p:cNvSpPr>
          <p:nvPr>
            <p:ph idx="1"/>
          </p:nvPr>
        </p:nvSpPr>
        <p:spPr>
          <a:xfrm>
            <a:off x="323850" y="1628800"/>
            <a:ext cx="8496300" cy="4248472"/>
          </a:xfrm>
        </p:spPr>
        <p:txBody>
          <a:bodyPr/>
          <a:lstStyle/>
          <a:p>
            <a:r>
              <a:rPr lang="en-US" altLang="zh-CN" dirty="0"/>
              <a:t>French users can now ask the homepage of the original author</a:t>
            </a:r>
          </a:p>
          <a:p>
            <a:r>
              <a:rPr lang="en-US" altLang="zh-CN" dirty="0"/>
              <a:t>But …</a:t>
            </a:r>
          </a:p>
          <a:p>
            <a:pPr lvl="1"/>
            <a:r>
              <a:rPr lang="en-US" altLang="zh-CN" dirty="0"/>
              <a:t>What if French users want to know other books written by the original author</a:t>
            </a:r>
          </a:p>
          <a:p>
            <a:pPr lvl="1"/>
            <a:r>
              <a:rPr lang="en-US" altLang="zh-CN" dirty="0"/>
              <a:t>Or more information about the author?</a:t>
            </a:r>
          </a:p>
        </p:txBody>
      </p:sp>
    </p:spTree>
    <p:extLst>
      <p:ext uri="{BB962C8B-B14F-4D97-AF65-F5344CB8AC3E}">
        <p14:creationId xmlns:p14="http://schemas.microsoft.com/office/powerpoint/2010/main" val="5986544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Autofit/>
          </a:bodyPr>
          <a:lstStyle/>
          <a:p>
            <a:r>
              <a:rPr lang="en-US" altLang="zh-CN" sz="3000" dirty="0"/>
              <a:t>Keep Merging with other databases</a:t>
            </a:r>
            <a:endParaRPr lang="zh-CN" altLang="en-US" sz="3000" dirty="0"/>
          </a:p>
        </p:txBody>
      </p:sp>
      <p:sp>
        <p:nvSpPr>
          <p:cNvPr id="5" name="文本框 4"/>
          <p:cNvSpPr txBox="1"/>
          <p:nvPr/>
        </p:nvSpPr>
        <p:spPr>
          <a:xfrm>
            <a:off x="304026" y="1844824"/>
            <a:ext cx="8496300" cy="4031873"/>
          </a:xfrm>
          <a:prstGeom prst="rect">
            <a:avLst/>
          </a:prstGeom>
          <a:noFill/>
        </p:spPr>
        <p:txBody>
          <a:bodyPr wrap="square" rtlCol="0">
            <a:spAutoFit/>
          </a:bodyPr>
          <a:lstStyle/>
          <a:p>
            <a:r>
              <a:rPr lang="en-US" altLang="zh-CN" sz="3200" b="1" dirty="0" err="1"/>
              <a:t>DBpedia</a:t>
            </a:r>
            <a:r>
              <a:rPr lang="en-US" altLang="zh-CN" sz="2800" dirty="0"/>
              <a:t> (from "DB" for "</a:t>
            </a:r>
            <a:r>
              <a:rPr lang="en-US" altLang="zh-CN" sz="2800" dirty="0">
                <a:hlinkClick r:id="rId3" tooltip="Database"/>
              </a:rPr>
              <a:t>database</a:t>
            </a:r>
            <a:r>
              <a:rPr lang="en-US" altLang="zh-CN" sz="2800" dirty="0"/>
              <a:t>") is a project aiming to extract </a:t>
            </a:r>
            <a:r>
              <a:rPr lang="en-US" altLang="zh-CN" sz="2800" dirty="0">
                <a:hlinkClick r:id="rId4" tooltip="Structured content"/>
              </a:rPr>
              <a:t>structured content</a:t>
            </a:r>
            <a:r>
              <a:rPr lang="en-US" altLang="zh-CN" sz="2800" dirty="0"/>
              <a:t> from the information created in the </a:t>
            </a:r>
            <a:r>
              <a:rPr lang="en-US" altLang="zh-CN" sz="2800" dirty="0">
                <a:hlinkClick r:id="rId5" tooltip="Wikipedia"/>
              </a:rPr>
              <a:t>Wikipedia</a:t>
            </a:r>
            <a:r>
              <a:rPr lang="en-US" altLang="zh-CN" sz="2800" dirty="0"/>
              <a:t> project. This structured information is made available on the </a:t>
            </a:r>
            <a:r>
              <a:rPr lang="en-US" altLang="zh-CN" sz="2800" dirty="0">
                <a:hlinkClick r:id="rId6" tooltip="World Wide Web"/>
              </a:rPr>
              <a:t>World Wide Web</a:t>
            </a:r>
            <a:r>
              <a:rPr lang="en-US" altLang="zh-CN" sz="2800" dirty="0"/>
              <a:t>. </a:t>
            </a:r>
          </a:p>
          <a:p>
            <a:endParaRPr lang="en-US" altLang="zh-CN" sz="2800" dirty="0"/>
          </a:p>
          <a:p>
            <a:r>
              <a:rPr lang="en-US" altLang="zh-CN" sz="2800" dirty="0" err="1"/>
              <a:t>DBpedia</a:t>
            </a:r>
            <a:r>
              <a:rPr lang="en-US" altLang="zh-CN" sz="2800" dirty="0"/>
              <a:t> allows users to </a:t>
            </a:r>
            <a:r>
              <a:rPr lang="en-US" altLang="zh-CN" sz="2800" dirty="0">
                <a:hlinkClick r:id="rId7" tooltip="Semantic Query"/>
              </a:rPr>
              <a:t>semantically query</a:t>
            </a:r>
            <a:r>
              <a:rPr lang="en-US" altLang="zh-CN" sz="2800" dirty="0"/>
              <a:t> relationships and properties of Wikipedia resources, including links to other related </a:t>
            </a:r>
            <a:r>
              <a:rPr lang="en-US" altLang="zh-CN" sz="2800" dirty="0">
                <a:hlinkClick r:id="rId8" tooltip="Dataset"/>
              </a:rPr>
              <a:t>datasets</a:t>
            </a:r>
            <a:r>
              <a:rPr lang="en-US" altLang="zh-CN" sz="2800" dirty="0"/>
              <a:t>.</a:t>
            </a:r>
            <a:endParaRPr lang="zh-CN" altLang="en-US" sz="2800" dirty="0"/>
          </a:p>
        </p:txBody>
      </p:sp>
    </p:spTree>
    <p:extLst>
      <p:ext uri="{BB962C8B-B14F-4D97-AF65-F5344CB8AC3E}">
        <p14:creationId xmlns:p14="http://schemas.microsoft.com/office/powerpoint/2010/main" val="19062773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050" dirty="0"/>
              <a:t>Question</a:t>
            </a:r>
            <a:endParaRPr lang="zh-CN" altLang="en-US" sz="4050" dirty="0"/>
          </a:p>
        </p:txBody>
      </p:sp>
      <p:sp>
        <p:nvSpPr>
          <p:cNvPr id="3" name="内容占位符 2"/>
          <p:cNvSpPr>
            <a:spLocks noGrp="1"/>
          </p:cNvSpPr>
          <p:nvPr>
            <p:ph idx="1"/>
          </p:nvPr>
        </p:nvSpPr>
        <p:spPr>
          <a:xfrm>
            <a:off x="395288" y="1412875"/>
            <a:ext cx="8748712" cy="4967288"/>
          </a:xfrm>
        </p:spPr>
        <p:txBody>
          <a:bodyPr>
            <a:normAutofit/>
          </a:bodyPr>
          <a:lstStyle/>
          <a:p>
            <a:r>
              <a:rPr lang="en-US" altLang="zh-CN" sz="4000" dirty="0"/>
              <a:t>How do you understand this world?</a:t>
            </a:r>
          </a:p>
          <a:p>
            <a:pPr lvl="1"/>
            <a:r>
              <a:rPr lang="en-US" altLang="zh-CN" sz="3600" dirty="0"/>
              <a:t>This world is built on __ and __?</a:t>
            </a:r>
            <a:endParaRPr lang="zh-CN" altLang="en-US" sz="3600" dirty="0"/>
          </a:p>
        </p:txBody>
      </p:sp>
    </p:spTree>
    <p:extLst>
      <p:ext uri="{BB962C8B-B14F-4D97-AF65-F5344CB8AC3E}">
        <p14:creationId xmlns:p14="http://schemas.microsoft.com/office/powerpoint/2010/main" val="149506699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3300" dirty="0"/>
              <a:t>Merge with Wikipedia data</a:t>
            </a:r>
            <a:endParaRPr lang="zh-CN" altLang="en-US" sz="3300" dirty="0"/>
          </a:p>
        </p:txBody>
      </p:sp>
      <p:grpSp>
        <p:nvGrpSpPr>
          <p:cNvPr id="55" name="组合 54"/>
          <p:cNvGrpSpPr/>
          <p:nvPr/>
        </p:nvGrpSpPr>
        <p:grpSpPr>
          <a:xfrm>
            <a:off x="323850" y="1484784"/>
            <a:ext cx="8496300" cy="5112867"/>
            <a:chOff x="1739280" y="1372948"/>
            <a:chExt cx="8713440" cy="4224522"/>
          </a:xfrm>
        </p:grpSpPr>
        <p:sp>
          <p:nvSpPr>
            <p:cNvPr id="4" name="Oval 5"/>
            <p:cNvSpPr/>
            <p:nvPr/>
          </p:nvSpPr>
          <p:spPr bwMode="auto">
            <a:xfrm>
              <a:off x="9135120" y="3749434"/>
              <a:ext cx="408960" cy="241945"/>
            </a:xfrm>
            <a:prstGeom prst="ellipse">
              <a:avLst/>
            </a:prstGeom>
            <a:solidFill>
              <a:srgbClr val="CFD101"/>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hangingPunct="0">
                <a:lnSpc>
                  <a:spcPct val="87000"/>
                </a:lnSpc>
                <a:buClr>
                  <a:srgbClr val="000000"/>
                </a:buClr>
                <a:buSzPct val="100000"/>
                <a:buFont typeface="Times New Roman" charset="0"/>
                <a:buNone/>
                <a:defRPr/>
              </a:pPr>
              <a:endParaRPr lang="en-US" sz="1350" b="1"/>
            </a:p>
          </p:txBody>
        </p:sp>
        <p:sp>
          <p:nvSpPr>
            <p:cNvPr id="5" name="Rectangle 7"/>
            <p:cNvSpPr/>
            <p:nvPr/>
          </p:nvSpPr>
          <p:spPr bwMode="auto">
            <a:xfrm>
              <a:off x="8996880" y="4235628"/>
              <a:ext cx="1455840" cy="204217"/>
            </a:xfrm>
            <a:prstGeom prst="rect">
              <a:avLst/>
            </a:prstGeom>
            <a:solidFill>
              <a:srgbClr val="CFD101"/>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sz="675" b="1" noProof="1">
                  <a:solidFill>
                    <a:srgbClr val="0D0D0D"/>
                  </a:solidFill>
                </a:rPr>
                <a:t>Besse, Christianne</a:t>
              </a:r>
            </a:p>
          </p:txBody>
        </p:sp>
        <p:sp>
          <p:nvSpPr>
            <p:cNvPr id="6" name="Rectangle 8"/>
            <p:cNvSpPr/>
            <p:nvPr/>
          </p:nvSpPr>
          <p:spPr bwMode="auto">
            <a:xfrm>
              <a:off x="8996880" y="2023555"/>
              <a:ext cx="1455840" cy="204217"/>
            </a:xfrm>
            <a:prstGeom prst="rect">
              <a:avLst/>
            </a:prstGeom>
            <a:solidFill>
              <a:srgbClr val="CFD101"/>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lang="fr-FR" sz="675" b="1">
                  <a:solidFill>
                    <a:srgbClr val="0D0D0D"/>
                  </a:solidFill>
                </a:rPr>
                <a:t>Le palais des miroirs</a:t>
              </a:r>
            </a:p>
          </p:txBody>
        </p:sp>
        <p:sp>
          <p:nvSpPr>
            <p:cNvPr id="7" name="TextBox 10"/>
            <p:cNvSpPr txBox="1">
              <a:spLocks noChangeArrowheads="1"/>
            </p:cNvSpPr>
            <p:nvPr/>
          </p:nvSpPr>
          <p:spPr bwMode="auto">
            <a:xfrm>
              <a:off x="8236560" y="2090381"/>
              <a:ext cx="69120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f:original</a:t>
              </a:r>
            </a:p>
          </p:txBody>
        </p:sp>
        <p:sp>
          <p:nvSpPr>
            <p:cNvPr id="8" name="TextBox 11"/>
            <p:cNvSpPr txBox="1">
              <a:spLocks noChangeArrowheads="1"/>
            </p:cNvSpPr>
            <p:nvPr/>
          </p:nvSpPr>
          <p:spPr bwMode="auto">
            <a:xfrm>
              <a:off x="2292240" y="3749435"/>
              <a:ext cx="48384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f:nom</a:t>
              </a:r>
            </a:p>
          </p:txBody>
        </p:sp>
        <p:sp>
          <p:nvSpPr>
            <p:cNvPr id="9" name="TextBox 12"/>
            <p:cNvSpPr txBox="1">
              <a:spLocks noChangeArrowheads="1"/>
            </p:cNvSpPr>
            <p:nvPr/>
          </p:nvSpPr>
          <p:spPr bwMode="auto">
            <a:xfrm>
              <a:off x="9066000" y="3334671"/>
              <a:ext cx="806400" cy="3607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f:traducteur</a:t>
              </a:r>
            </a:p>
          </p:txBody>
        </p:sp>
        <p:sp>
          <p:nvSpPr>
            <p:cNvPr id="10" name="TextBox 13"/>
            <p:cNvSpPr txBox="1">
              <a:spLocks noChangeArrowheads="1"/>
            </p:cNvSpPr>
            <p:nvPr/>
          </p:nvSpPr>
          <p:spPr bwMode="auto">
            <a:xfrm>
              <a:off x="5886480" y="2987593"/>
              <a:ext cx="62208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f:auteur</a:t>
              </a:r>
            </a:p>
          </p:txBody>
        </p:sp>
        <p:sp>
          <p:nvSpPr>
            <p:cNvPr id="11" name="TextBox 14"/>
            <p:cNvSpPr txBox="1">
              <a:spLocks noChangeArrowheads="1"/>
            </p:cNvSpPr>
            <p:nvPr/>
          </p:nvSpPr>
          <p:spPr bwMode="auto">
            <a:xfrm rot="19874736">
              <a:off x="8658480" y="2373133"/>
              <a:ext cx="61344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f:titre</a:t>
              </a:r>
            </a:p>
          </p:txBody>
        </p:sp>
        <p:sp>
          <p:nvSpPr>
            <p:cNvPr id="12" name="Oval 15"/>
            <p:cNvSpPr/>
            <p:nvPr/>
          </p:nvSpPr>
          <p:spPr bwMode="auto">
            <a:xfrm>
              <a:off x="7407121" y="2853371"/>
              <a:ext cx="2410560" cy="287169"/>
            </a:xfrm>
            <a:prstGeom prst="ellipse">
              <a:avLst/>
            </a:prstGeom>
            <a:solidFill>
              <a:srgbClr val="CFD101"/>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sz="675" b="1" noProof="1">
                  <a:solidFill>
                    <a:srgbClr val="0D0D0D"/>
                  </a:solidFill>
                </a:rPr>
                <a:t>http://…isbn/2020386682</a:t>
              </a:r>
            </a:p>
          </p:txBody>
        </p:sp>
        <p:cxnSp>
          <p:nvCxnSpPr>
            <p:cNvPr id="13" name="Straight Arrow Connector 17"/>
            <p:cNvCxnSpPr>
              <a:cxnSpLocks noChangeShapeType="1"/>
              <a:stCxn id="12" idx="4"/>
              <a:endCxn id="4" idx="1"/>
            </p:cNvCxnSpPr>
            <p:nvPr/>
          </p:nvCxnSpPr>
          <p:spPr bwMode="auto">
            <a:xfrm>
              <a:off x="8612401" y="3140540"/>
              <a:ext cx="582609" cy="644325"/>
            </a:xfrm>
            <a:prstGeom prst="straightConnector1">
              <a:avLst/>
            </a:prstGeom>
            <a:noFill/>
            <a:ln w="19050">
              <a:solidFill>
                <a:schemeClr val="tx1"/>
              </a:solidFill>
              <a:round/>
              <a:headEnd/>
              <a:tailEnd type="triangle" w="lg" len="med"/>
            </a:ln>
          </p:spPr>
        </p:cxnSp>
        <p:cxnSp>
          <p:nvCxnSpPr>
            <p:cNvPr id="14" name="Straight Arrow Connector 18"/>
            <p:cNvCxnSpPr>
              <a:cxnSpLocks noChangeShapeType="1"/>
              <a:stCxn id="4" idx="5"/>
              <a:endCxn id="5" idx="0"/>
            </p:cNvCxnSpPr>
            <p:nvPr/>
          </p:nvCxnSpPr>
          <p:spPr bwMode="auto">
            <a:xfrm>
              <a:off x="9484189" y="3955947"/>
              <a:ext cx="240611" cy="279681"/>
            </a:xfrm>
            <a:prstGeom prst="straightConnector1">
              <a:avLst/>
            </a:prstGeom>
            <a:noFill/>
            <a:ln w="19050">
              <a:solidFill>
                <a:schemeClr val="tx1"/>
              </a:solidFill>
              <a:round/>
              <a:headEnd/>
              <a:tailEnd type="triangle" w="lg" len="med"/>
            </a:ln>
          </p:spPr>
        </p:cxnSp>
        <p:cxnSp>
          <p:nvCxnSpPr>
            <p:cNvPr id="15" name="Straight Arrow Connector 19"/>
            <p:cNvCxnSpPr>
              <a:cxnSpLocks noChangeShapeType="1"/>
              <a:stCxn id="12" idx="0"/>
              <a:endCxn id="6" idx="2"/>
            </p:cNvCxnSpPr>
            <p:nvPr/>
          </p:nvCxnSpPr>
          <p:spPr bwMode="auto">
            <a:xfrm flipV="1">
              <a:off x="8612401" y="2227772"/>
              <a:ext cx="1112399" cy="625599"/>
            </a:xfrm>
            <a:prstGeom prst="straightConnector1">
              <a:avLst/>
            </a:prstGeom>
            <a:noFill/>
            <a:ln w="19050">
              <a:solidFill>
                <a:schemeClr val="tx1"/>
              </a:solidFill>
              <a:round/>
              <a:headEnd/>
              <a:tailEnd type="triangle" w="lg" len="med"/>
            </a:ln>
          </p:spPr>
        </p:cxnSp>
        <p:cxnSp>
          <p:nvCxnSpPr>
            <p:cNvPr id="16" name="Straight Arrow Connector 20"/>
            <p:cNvCxnSpPr>
              <a:cxnSpLocks noChangeShapeType="1"/>
              <a:stCxn id="12" idx="0"/>
              <a:endCxn id="42" idx="5"/>
            </p:cNvCxnSpPr>
            <p:nvPr/>
          </p:nvCxnSpPr>
          <p:spPr bwMode="auto">
            <a:xfrm flipH="1" flipV="1">
              <a:off x="8013143" y="1785067"/>
              <a:ext cx="599259" cy="1068304"/>
            </a:xfrm>
            <a:prstGeom prst="straightConnector1">
              <a:avLst/>
            </a:prstGeom>
            <a:noFill/>
            <a:ln w="19050">
              <a:solidFill>
                <a:schemeClr val="tx1"/>
              </a:solidFill>
              <a:round/>
              <a:headEnd/>
              <a:tailEnd type="triangle" w="lg" len="med"/>
            </a:ln>
          </p:spPr>
        </p:cxnSp>
        <p:sp>
          <p:nvSpPr>
            <p:cNvPr id="17" name="TextBox 21"/>
            <p:cNvSpPr txBox="1">
              <a:spLocks noChangeArrowheads="1"/>
            </p:cNvSpPr>
            <p:nvPr/>
          </p:nvSpPr>
          <p:spPr bwMode="auto">
            <a:xfrm>
              <a:off x="9826320" y="3887690"/>
              <a:ext cx="55296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f:nom</a:t>
              </a:r>
            </a:p>
          </p:txBody>
        </p:sp>
        <p:sp>
          <p:nvSpPr>
            <p:cNvPr id="18" name="Oval 22"/>
            <p:cNvSpPr/>
            <p:nvPr/>
          </p:nvSpPr>
          <p:spPr bwMode="auto">
            <a:xfrm>
              <a:off x="4390320" y="2735568"/>
              <a:ext cx="426240" cy="283709"/>
            </a:xfrm>
            <a:prstGeom prst="ellipse">
              <a:avLst/>
            </a:prstGeom>
            <a:solidFill>
              <a:srgbClr val="00B8FF"/>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hangingPunct="0">
                <a:lnSpc>
                  <a:spcPct val="87000"/>
                </a:lnSpc>
                <a:buClr>
                  <a:srgbClr val="000000"/>
                </a:buClr>
                <a:buSzPct val="100000"/>
                <a:buFont typeface="Times New Roman" charset="0"/>
                <a:buNone/>
                <a:defRPr/>
              </a:pPr>
              <a:endParaRPr lang="en-US" sz="1350" b="1"/>
            </a:p>
          </p:txBody>
        </p:sp>
        <p:sp>
          <p:nvSpPr>
            <p:cNvPr id="19" name="Oval 23"/>
            <p:cNvSpPr/>
            <p:nvPr/>
          </p:nvSpPr>
          <p:spPr bwMode="auto">
            <a:xfrm>
              <a:off x="5126160" y="3127290"/>
              <a:ext cx="426240" cy="283709"/>
            </a:xfrm>
            <a:prstGeom prst="ellipse">
              <a:avLst/>
            </a:prstGeom>
            <a:gradFill flip="none" rotWithShape="1">
              <a:gsLst>
                <a:gs pos="0">
                  <a:srgbClr val="00B8FF"/>
                </a:gs>
                <a:gs pos="100000">
                  <a:srgbClr val="C0CF14"/>
                </a:gs>
              </a:gsLst>
              <a:lin ang="0" scaled="1"/>
              <a:tileRect/>
            </a:gra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hangingPunct="0">
                <a:lnSpc>
                  <a:spcPct val="87000"/>
                </a:lnSpc>
                <a:buClr>
                  <a:srgbClr val="000000"/>
                </a:buClr>
                <a:buSzPct val="100000"/>
                <a:buFont typeface="Times New Roman" charset="0"/>
                <a:buNone/>
                <a:defRPr/>
              </a:pPr>
              <a:endParaRPr lang="en-US" sz="1350" b="1"/>
            </a:p>
          </p:txBody>
        </p:sp>
        <p:sp>
          <p:nvSpPr>
            <p:cNvPr id="20" name="Rectangle 24"/>
            <p:cNvSpPr/>
            <p:nvPr/>
          </p:nvSpPr>
          <p:spPr bwMode="auto">
            <a:xfrm>
              <a:off x="1739280" y="4373882"/>
              <a:ext cx="1514880" cy="204217"/>
            </a:xfrm>
            <a:prstGeom prst="rect">
              <a:avLst/>
            </a:prstGeom>
            <a:gradFill flip="none" rotWithShape="1">
              <a:gsLst>
                <a:gs pos="0">
                  <a:srgbClr val="00B8FF"/>
                </a:gs>
                <a:gs pos="100000">
                  <a:srgbClr val="CFD20F"/>
                </a:gs>
              </a:gsLst>
              <a:lin ang="0" scaled="1"/>
              <a:tileRect/>
            </a:gra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sz="675" b="1" noProof="1">
                  <a:solidFill>
                    <a:srgbClr val="0D0D0D"/>
                  </a:solidFill>
                </a:rPr>
                <a:t>Ghosh, Amitav</a:t>
              </a:r>
            </a:p>
          </p:txBody>
        </p:sp>
        <p:sp>
          <p:nvSpPr>
            <p:cNvPr id="21" name="Oval 25"/>
            <p:cNvSpPr/>
            <p:nvPr/>
          </p:nvSpPr>
          <p:spPr bwMode="auto">
            <a:xfrm>
              <a:off x="3398160" y="4374171"/>
              <a:ext cx="2793600" cy="287169"/>
            </a:xfrm>
            <a:prstGeom prst="ellipse">
              <a:avLst/>
            </a:prstGeom>
            <a:solidFill>
              <a:srgbClr val="00B8FF"/>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sz="675" b="1" noProof="1">
                  <a:solidFill>
                    <a:srgbClr val="0D0D0D"/>
                  </a:solidFill>
                </a:rPr>
                <a:t>http://www.amitavghosh.com</a:t>
              </a:r>
            </a:p>
          </p:txBody>
        </p:sp>
        <p:sp>
          <p:nvSpPr>
            <p:cNvPr id="22" name="Rectangle 26"/>
            <p:cNvSpPr/>
            <p:nvPr/>
          </p:nvSpPr>
          <p:spPr bwMode="auto">
            <a:xfrm>
              <a:off x="1739280" y="1443433"/>
              <a:ext cx="1514880" cy="231063"/>
            </a:xfrm>
            <a:prstGeom prst="rect">
              <a:avLst/>
            </a:prstGeom>
            <a:solidFill>
              <a:srgbClr val="00B8FF"/>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lang="en-US" sz="825" b="1">
                  <a:solidFill>
                    <a:srgbClr val="0D0D0D"/>
                  </a:solidFill>
                </a:rPr>
                <a:t>The Glass Palace</a:t>
              </a:r>
            </a:p>
          </p:txBody>
        </p:sp>
        <p:sp>
          <p:nvSpPr>
            <p:cNvPr id="23" name="Rectangle 27"/>
            <p:cNvSpPr/>
            <p:nvPr/>
          </p:nvSpPr>
          <p:spPr bwMode="auto">
            <a:xfrm>
              <a:off x="1739280" y="1789069"/>
              <a:ext cx="1514880" cy="231063"/>
            </a:xfrm>
            <a:prstGeom prst="rect">
              <a:avLst/>
            </a:prstGeom>
            <a:solidFill>
              <a:srgbClr val="00B8FF"/>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lang="en-US" sz="825" b="1">
                  <a:solidFill>
                    <a:srgbClr val="0D0D0D"/>
                  </a:solidFill>
                </a:rPr>
                <a:t>2000</a:t>
              </a:r>
            </a:p>
          </p:txBody>
        </p:sp>
        <p:sp>
          <p:nvSpPr>
            <p:cNvPr id="24" name="Rectangle 28"/>
            <p:cNvSpPr/>
            <p:nvPr/>
          </p:nvSpPr>
          <p:spPr bwMode="auto">
            <a:xfrm>
              <a:off x="1739280" y="2578272"/>
              <a:ext cx="1514880" cy="231063"/>
            </a:xfrm>
            <a:prstGeom prst="rect">
              <a:avLst/>
            </a:prstGeom>
            <a:solidFill>
              <a:srgbClr val="00B8FF"/>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lang="en-US" sz="825" b="1">
                  <a:solidFill>
                    <a:srgbClr val="0D0D0D"/>
                  </a:solidFill>
                </a:rPr>
                <a:t>London</a:t>
              </a:r>
            </a:p>
          </p:txBody>
        </p:sp>
        <p:sp>
          <p:nvSpPr>
            <p:cNvPr id="25" name="Rectangle 29"/>
            <p:cNvSpPr/>
            <p:nvPr/>
          </p:nvSpPr>
          <p:spPr bwMode="auto">
            <a:xfrm>
              <a:off x="1739280" y="2941191"/>
              <a:ext cx="1514880" cy="231063"/>
            </a:xfrm>
            <a:prstGeom prst="rect">
              <a:avLst/>
            </a:prstGeom>
            <a:solidFill>
              <a:srgbClr val="00B8FF"/>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lang="en-US" sz="825" b="1">
                  <a:solidFill>
                    <a:srgbClr val="0D0D0D"/>
                  </a:solidFill>
                </a:rPr>
                <a:t>Harper Collins</a:t>
              </a:r>
            </a:p>
          </p:txBody>
        </p:sp>
        <p:cxnSp>
          <p:nvCxnSpPr>
            <p:cNvPr id="26" name="Curved Connector 20"/>
            <p:cNvCxnSpPr>
              <a:cxnSpLocks noChangeShapeType="1"/>
              <a:stCxn id="42" idx="3"/>
              <a:endCxn id="18" idx="6"/>
            </p:cNvCxnSpPr>
            <p:nvPr/>
          </p:nvCxnSpPr>
          <p:spPr bwMode="auto">
            <a:xfrm rot="5400000">
              <a:off x="5016413" y="1585215"/>
              <a:ext cx="1092356" cy="1492060"/>
            </a:xfrm>
            <a:prstGeom prst="curvedConnector2">
              <a:avLst/>
            </a:prstGeom>
            <a:noFill/>
            <a:ln w="19050">
              <a:solidFill>
                <a:schemeClr val="tx1"/>
              </a:solidFill>
              <a:round/>
              <a:headEnd/>
              <a:tailEnd type="triangle" w="lg" len="med"/>
            </a:ln>
          </p:spPr>
        </p:cxnSp>
        <p:cxnSp>
          <p:nvCxnSpPr>
            <p:cNvPr id="27" name="Curved Connector 34"/>
            <p:cNvCxnSpPr>
              <a:cxnSpLocks noChangeShapeType="1"/>
              <a:stCxn id="42" idx="3"/>
              <a:endCxn id="19" idx="6"/>
            </p:cNvCxnSpPr>
            <p:nvPr/>
          </p:nvCxnSpPr>
          <p:spPr bwMode="auto">
            <a:xfrm rot="5400000">
              <a:off x="5188472" y="2148996"/>
              <a:ext cx="1484077" cy="756220"/>
            </a:xfrm>
            <a:prstGeom prst="curvedConnector2">
              <a:avLst/>
            </a:prstGeom>
            <a:noFill/>
            <a:ln w="19050">
              <a:solidFill>
                <a:schemeClr val="tx1"/>
              </a:solidFill>
              <a:round/>
              <a:headEnd/>
              <a:tailEnd type="triangle" w="lg" len="med"/>
            </a:ln>
          </p:spPr>
        </p:cxnSp>
        <p:cxnSp>
          <p:nvCxnSpPr>
            <p:cNvPr id="28" name="Curved Connector 35"/>
            <p:cNvCxnSpPr>
              <a:cxnSpLocks noChangeShapeType="1"/>
              <a:stCxn id="19" idx="2"/>
              <a:endCxn id="20" idx="0"/>
            </p:cNvCxnSpPr>
            <p:nvPr/>
          </p:nvCxnSpPr>
          <p:spPr bwMode="auto">
            <a:xfrm rot="10800000" flipV="1">
              <a:off x="2496720" y="3269143"/>
              <a:ext cx="2629440" cy="1104737"/>
            </a:xfrm>
            <a:prstGeom prst="curvedConnector2">
              <a:avLst/>
            </a:prstGeom>
            <a:noFill/>
            <a:ln w="19050">
              <a:solidFill>
                <a:schemeClr val="tx1"/>
              </a:solidFill>
              <a:round/>
              <a:headEnd/>
              <a:tailEnd type="triangle" w="lg" len="med"/>
            </a:ln>
          </p:spPr>
        </p:cxnSp>
        <p:cxnSp>
          <p:nvCxnSpPr>
            <p:cNvPr id="29" name="Straight Arrow Connector 33"/>
            <p:cNvCxnSpPr>
              <a:cxnSpLocks noChangeShapeType="1"/>
              <a:stCxn id="18" idx="2"/>
              <a:endCxn id="24" idx="3"/>
            </p:cNvCxnSpPr>
            <p:nvPr/>
          </p:nvCxnSpPr>
          <p:spPr bwMode="auto">
            <a:xfrm flipH="1" flipV="1">
              <a:off x="3254160" y="2693804"/>
              <a:ext cx="1136160" cy="183619"/>
            </a:xfrm>
            <a:prstGeom prst="straightConnector1">
              <a:avLst/>
            </a:prstGeom>
            <a:noFill/>
            <a:ln w="19050">
              <a:solidFill>
                <a:schemeClr val="tx1"/>
              </a:solidFill>
              <a:round/>
              <a:headEnd/>
              <a:tailEnd type="triangle" w="lg" len="med"/>
            </a:ln>
          </p:spPr>
        </p:cxnSp>
        <p:cxnSp>
          <p:nvCxnSpPr>
            <p:cNvPr id="30" name="Straight Arrow Connector 34"/>
            <p:cNvCxnSpPr>
              <a:cxnSpLocks noChangeShapeType="1"/>
              <a:stCxn id="18" idx="2"/>
              <a:endCxn id="25" idx="3"/>
            </p:cNvCxnSpPr>
            <p:nvPr/>
          </p:nvCxnSpPr>
          <p:spPr bwMode="auto">
            <a:xfrm flipH="1">
              <a:off x="3254160" y="2877423"/>
              <a:ext cx="1136160" cy="179300"/>
            </a:xfrm>
            <a:prstGeom prst="straightConnector1">
              <a:avLst/>
            </a:prstGeom>
            <a:noFill/>
            <a:ln w="19050">
              <a:solidFill>
                <a:schemeClr val="tx1"/>
              </a:solidFill>
              <a:round/>
              <a:headEnd/>
              <a:tailEnd type="triangle" w="lg" len="med"/>
            </a:ln>
          </p:spPr>
        </p:cxnSp>
        <p:cxnSp>
          <p:nvCxnSpPr>
            <p:cNvPr id="31" name="Straight Arrow Connector 35"/>
            <p:cNvCxnSpPr>
              <a:cxnSpLocks noChangeShapeType="1"/>
              <a:stCxn id="42" idx="2"/>
              <a:endCxn id="22" idx="3"/>
            </p:cNvCxnSpPr>
            <p:nvPr/>
          </p:nvCxnSpPr>
          <p:spPr bwMode="auto">
            <a:xfrm flipH="1" flipV="1">
              <a:off x="3254160" y="1558965"/>
              <a:ext cx="2701441" cy="124572"/>
            </a:xfrm>
            <a:prstGeom prst="straightConnector1">
              <a:avLst/>
            </a:prstGeom>
            <a:noFill/>
            <a:ln w="19050">
              <a:solidFill>
                <a:schemeClr val="tx1"/>
              </a:solidFill>
              <a:round/>
              <a:headEnd/>
              <a:tailEnd type="triangle" w="lg" len="med"/>
            </a:ln>
          </p:spPr>
        </p:cxnSp>
        <p:cxnSp>
          <p:nvCxnSpPr>
            <p:cNvPr id="32" name="Straight Arrow Connector 36"/>
            <p:cNvCxnSpPr>
              <a:cxnSpLocks noChangeShapeType="1"/>
              <a:stCxn id="42" idx="2"/>
              <a:endCxn id="23" idx="3"/>
            </p:cNvCxnSpPr>
            <p:nvPr/>
          </p:nvCxnSpPr>
          <p:spPr bwMode="auto">
            <a:xfrm flipH="1">
              <a:off x="3254160" y="1683537"/>
              <a:ext cx="2701441" cy="221064"/>
            </a:xfrm>
            <a:prstGeom prst="straightConnector1">
              <a:avLst/>
            </a:prstGeom>
            <a:noFill/>
            <a:ln w="19050">
              <a:solidFill>
                <a:schemeClr val="tx1"/>
              </a:solidFill>
              <a:round/>
              <a:headEnd/>
              <a:tailEnd type="triangle" w="lg" len="med"/>
            </a:ln>
          </p:spPr>
        </p:cxnSp>
        <p:sp>
          <p:nvSpPr>
            <p:cNvPr id="33" name="TextBox 37"/>
            <p:cNvSpPr txBox="1">
              <a:spLocks noChangeArrowheads="1"/>
            </p:cNvSpPr>
            <p:nvPr/>
          </p:nvSpPr>
          <p:spPr bwMode="auto">
            <a:xfrm rot="238339">
              <a:off x="3833041" y="1372948"/>
              <a:ext cx="53136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a:title</a:t>
              </a:r>
            </a:p>
          </p:txBody>
        </p:sp>
        <p:sp>
          <p:nvSpPr>
            <p:cNvPr id="34" name="TextBox 38"/>
            <p:cNvSpPr txBox="1">
              <a:spLocks noChangeArrowheads="1"/>
            </p:cNvSpPr>
            <p:nvPr/>
          </p:nvSpPr>
          <p:spPr bwMode="auto">
            <a:xfrm rot="21319586">
              <a:off x="3843120" y="1785551"/>
              <a:ext cx="51264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a:year</a:t>
              </a:r>
            </a:p>
          </p:txBody>
        </p:sp>
        <p:sp>
          <p:nvSpPr>
            <p:cNvPr id="35" name="TextBox 39"/>
            <p:cNvSpPr txBox="1">
              <a:spLocks noChangeArrowheads="1"/>
            </p:cNvSpPr>
            <p:nvPr/>
          </p:nvSpPr>
          <p:spPr bwMode="auto">
            <a:xfrm rot="610119">
              <a:off x="3594001" y="2522909"/>
              <a:ext cx="49248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a:city</a:t>
              </a:r>
            </a:p>
          </p:txBody>
        </p:sp>
        <p:sp>
          <p:nvSpPr>
            <p:cNvPr id="36" name="TextBox 40"/>
            <p:cNvSpPr txBox="1">
              <a:spLocks noChangeArrowheads="1"/>
            </p:cNvSpPr>
            <p:nvPr/>
          </p:nvSpPr>
          <p:spPr bwMode="auto">
            <a:xfrm rot="21074880">
              <a:off x="3503280" y="2941993"/>
              <a:ext cx="75168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a:p_name</a:t>
              </a:r>
            </a:p>
          </p:txBody>
        </p:sp>
        <p:sp>
          <p:nvSpPr>
            <p:cNvPr id="37" name="TextBox 41"/>
            <p:cNvSpPr txBox="1">
              <a:spLocks noChangeArrowheads="1"/>
            </p:cNvSpPr>
            <p:nvPr/>
          </p:nvSpPr>
          <p:spPr bwMode="auto">
            <a:xfrm>
              <a:off x="2436240" y="3540615"/>
              <a:ext cx="68544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wrap="square"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a:name</a:t>
              </a:r>
            </a:p>
          </p:txBody>
        </p:sp>
        <p:sp>
          <p:nvSpPr>
            <p:cNvPr id="38" name="TextBox 42"/>
            <p:cNvSpPr txBox="1">
              <a:spLocks noChangeArrowheads="1"/>
            </p:cNvSpPr>
            <p:nvPr/>
          </p:nvSpPr>
          <p:spPr bwMode="auto">
            <a:xfrm>
              <a:off x="4365841" y="3680308"/>
              <a:ext cx="91296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a:homepage</a:t>
              </a:r>
            </a:p>
          </p:txBody>
        </p:sp>
        <p:sp>
          <p:nvSpPr>
            <p:cNvPr id="39" name="TextBox 43"/>
            <p:cNvSpPr txBox="1">
              <a:spLocks noChangeArrowheads="1"/>
            </p:cNvSpPr>
            <p:nvPr/>
          </p:nvSpPr>
          <p:spPr bwMode="auto">
            <a:xfrm>
              <a:off x="5402641" y="2850781"/>
              <a:ext cx="64080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a:author</a:t>
              </a:r>
            </a:p>
          </p:txBody>
        </p:sp>
        <p:sp>
          <p:nvSpPr>
            <p:cNvPr id="40" name="TextBox 44"/>
            <p:cNvSpPr txBox="1">
              <a:spLocks noChangeArrowheads="1"/>
            </p:cNvSpPr>
            <p:nvPr/>
          </p:nvSpPr>
          <p:spPr bwMode="auto">
            <a:xfrm rot="20242754">
              <a:off x="5062800" y="2404816"/>
              <a:ext cx="81648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a:publisher</a:t>
              </a:r>
            </a:p>
          </p:txBody>
        </p:sp>
        <p:cxnSp>
          <p:nvCxnSpPr>
            <p:cNvPr id="41" name="Straight Arrow Connector 45"/>
            <p:cNvCxnSpPr>
              <a:cxnSpLocks noChangeShapeType="1"/>
              <a:stCxn id="19" idx="4"/>
              <a:endCxn id="21" idx="0"/>
            </p:cNvCxnSpPr>
            <p:nvPr/>
          </p:nvCxnSpPr>
          <p:spPr bwMode="auto">
            <a:xfrm flipH="1">
              <a:off x="4794960" y="3410999"/>
              <a:ext cx="544320" cy="963172"/>
            </a:xfrm>
            <a:prstGeom prst="straightConnector1">
              <a:avLst/>
            </a:prstGeom>
            <a:noFill/>
            <a:ln w="19050">
              <a:solidFill>
                <a:schemeClr val="tx1"/>
              </a:solidFill>
              <a:round/>
              <a:headEnd/>
              <a:tailEnd type="triangle" w="lg" len="med"/>
            </a:ln>
          </p:spPr>
        </p:cxnSp>
        <p:sp>
          <p:nvSpPr>
            <p:cNvPr id="42" name="Oval 46"/>
            <p:cNvSpPr/>
            <p:nvPr/>
          </p:nvSpPr>
          <p:spPr bwMode="auto">
            <a:xfrm>
              <a:off x="5955601" y="1539952"/>
              <a:ext cx="2410560" cy="287169"/>
            </a:xfrm>
            <a:prstGeom prst="ellipse">
              <a:avLst/>
            </a:prstGeom>
            <a:gradFill flip="none" rotWithShape="1">
              <a:gsLst>
                <a:gs pos="0">
                  <a:srgbClr val="00B9FF"/>
                </a:gs>
                <a:gs pos="100000">
                  <a:srgbClr val="CFD20F"/>
                </a:gs>
              </a:gsLst>
              <a:lin ang="0" scaled="1"/>
              <a:tileRect/>
            </a:gra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sz="675" b="1" noProof="1">
                  <a:solidFill>
                    <a:srgbClr val="0D0D0D"/>
                  </a:solidFill>
                </a:rPr>
                <a:t>http://…isbn/000651409X</a:t>
              </a:r>
            </a:p>
          </p:txBody>
        </p:sp>
        <p:sp>
          <p:nvSpPr>
            <p:cNvPr id="43" name="Oval 57"/>
            <p:cNvSpPr/>
            <p:nvPr/>
          </p:nvSpPr>
          <p:spPr bwMode="auto">
            <a:xfrm>
              <a:off x="6024721" y="3597928"/>
              <a:ext cx="1857600" cy="287169"/>
            </a:xfrm>
            <a:prstGeom prst="ellipse">
              <a:avLst/>
            </a:prstGeom>
            <a:solidFill>
              <a:srgbClr val="3366FF"/>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sz="675" b="1" noProof="1">
                  <a:solidFill>
                    <a:srgbClr val="CFD20F"/>
                  </a:solidFill>
                </a:rPr>
                <a:t>http://…foaf/Person</a:t>
              </a:r>
            </a:p>
          </p:txBody>
        </p:sp>
        <p:cxnSp>
          <p:nvCxnSpPr>
            <p:cNvPr id="44" name="Straight Arrow Connector 58"/>
            <p:cNvCxnSpPr>
              <a:cxnSpLocks noChangeShapeType="1"/>
              <a:stCxn id="19" idx="5"/>
              <a:endCxn id="43" idx="2"/>
            </p:cNvCxnSpPr>
            <p:nvPr/>
          </p:nvCxnSpPr>
          <p:spPr bwMode="auto">
            <a:xfrm>
              <a:off x="5489979" y="3369451"/>
              <a:ext cx="534743" cy="372063"/>
            </a:xfrm>
            <a:prstGeom prst="straightConnector1">
              <a:avLst/>
            </a:prstGeom>
            <a:noFill/>
            <a:ln w="19050">
              <a:solidFill>
                <a:schemeClr val="tx1"/>
              </a:solidFill>
              <a:round/>
              <a:headEnd/>
              <a:tailEnd type="triangle" w="lg" len="med"/>
            </a:ln>
          </p:spPr>
        </p:cxnSp>
        <p:cxnSp>
          <p:nvCxnSpPr>
            <p:cNvPr id="45" name="Straight Arrow Connector 61"/>
            <p:cNvCxnSpPr>
              <a:cxnSpLocks noChangeShapeType="1"/>
              <a:stCxn id="4" idx="2"/>
              <a:endCxn id="43" idx="6"/>
            </p:cNvCxnSpPr>
            <p:nvPr/>
          </p:nvCxnSpPr>
          <p:spPr bwMode="auto">
            <a:xfrm flipH="1" flipV="1">
              <a:off x="7882321" y="3741514"/>
              <a:ext cx="1252799" cy="128893"/>
            </a:xfrm>
            <a:prstGeom prst="straightConnector1">
              <a:avLst/>
            </a:prstGeom>
            <a:noFill/>
            <a:ln w="19050">
              <a:solidFill>
                <a:schemeClr val="tx1"/>
              </a:solidFill>
              <a:round/>
              <a:headEnd/>
              <a:tailEnd type="triangle" w="lg" len="med"/>
            </a:ln>
          </p:spPr>
        </p:cxnSp>
        <p:sp>
          <p:nvSpPr>
            <p:cNvPr id="46" name="TextBox 64"/>
            <p:cNvSpPr txBox="1">
              <a:spLocks noChangeArrowheads="1"/>
            </p:cNvSpPr>
            <p:nvPr/>
          </p:nvSpPr>
          <p:spPr bwMode="auto">
            <a:xfrm>
              <a:off x="8167441" y="3542054"/>
              <a:ext cx="57744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r:type</a:t>
              </a:r>
            </a:p>
          </p:txBody>
        </p:sp>
        <p:sp>
          <p:nvSpPr>
            <p:cNvPr id="47" name="TextBox 65"/>
            <p:cNvSpPr txBox="1">
              <a:spLocks noChangeArrowheads="1"/>
            </p:cNvSpPr>
            <p:nvPr/>
          </p:nvSpPr>
          <p:spPr bwMode="auto">
            <a:xfrm>
              <a:off x="5748241" y="3334671"/>
              <a:ext cx="57744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r:type</a:t>
              </a:r>
            </a:p>
          </p:txBody>
        </p:sp>
        <p:sp>
          <p:nvSpPr>
            <p:cNvPr id="48" name="Oval 84"/>
            <p:cNvSpPr/>
            <p:nvPr/>
          </p:nvSpPr>
          <p:spPr bwMode="auto">
            <a:xfrm>
              <a:off x="3259920" y="5065414"/>
              <a:ext cx="2972160" cy="532056"/>
            </a:xfrm>
            <a:prstGeom prst="ellipse">
              <a:avLst/>
            </a:prstGeom>
            <a:solidFill>
              <a:srgbClr val="FFFF00"/>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sz="825" b="1" noProof="1">
                  <a:solidFill>
                    <a:srgbClr val="0D0D0D"/>
                  </a:solidFill>
                </a:rPr>
                <a:t>http://</a:t>
              </a:r>
              <a:r>
                <a:rPr sz="825" noProof="1">
                  <a:solidFill>
                    <a:srgbClr val="FF0000"/>
                  </a:solidFill>
                </a:rPr>
                <a:t>dbpedia.org</a:t>
              </a:r>
              <a:r>
                <a:rPr sz="825" b="1" noProof="1">
                  <a:solidFill>
                    <a:srgbClr val="0D0D0D"/>
                  </a:solidFill>
                </a:rPr>
                <a:t>/../Amitav_Ghosh</a:t>
              </a:r>
            </a:p>
          </p:txBody>
        </p:sp>
        <p:cxnSp>
          <p:nvCxnSpPr>
            <p:cNvPr id="49" name="Straight Arrow Connector 105"/>
            <p:cNvCxnSpPr>
              <a:cxnSpLocks noChangeShapeType="1"/>
              <a:stCxn id="48" idx="2"/>
              <a:endCxn id="20" idx="2"/>
            </p:cNvCxnSpPr>
            <p:nvPr/>
          </p:nvCxnSpPr>
          <p:spPr bwMode="auto">
            <a:xfrm flipH="1" flipV="1">
              <a:off x="2496720" y="4578099"/>
              <a:ext cx="763200" cy="753343"/>
            </a:xfrm>
            <a:prstGeom prst="straightConnector1">
              <a:avLst/>
            </a:prstGeom>
            <a:noFill/>
            <a:ln w="19050">
              <a:solidFill>
                <a:schemeClr val="tx1"/>
              </a:solidFill>
              <a:round/>
              <a:headEnd/>
              <a:tailEnd type="triangle" w="lg" len="med"/>
            </a:ln>
          </p:spPr>
        </p:cxnSp>
        <p:cxnSp>
          <p:nvCxnSpPr>
            <p:cNvPr id="50" name="Straight Arrow Connector 111"/>
            <p:cNvCxnSpPr>
              <a:cxnSpLocks noChangeShapeType="1"/>
              <a:stCxn id="48" idx="0"/>
              <a:endCxn id="21" idx="4"/>
            </p:cNvCxnSpPr>
            <p:nvPr/>
          </p:nvCxnSpPr>
          <p:spPr bwMode="auto">
            <a:xfrm flipV="1">
              <a:off x="4746000" y="4661341"/>
              <a:ext cx="48960" cy="404073"/>
            </a:xfrm>
            <a:prstGeom prst="straightConnector1">
              <a:avLst/>
            </a:prstGeom>
            <a:noFill/>
            <a:ln w="19050">
              <a:solidFill>
                <a:schemeClr val="tx1"/>
              </a:solidFill>
              <a:round/>
              <a:headEnd/>
              <a:tailEnd type="triangle" w="lg" len="med"/>
            </a:ln>
          </p:spPr>
        </p:cxnSp>
        <p:cxnSp>
          <p:nvCxnSpPr>
            <p:cNvPr id="51" name="Straight Arrow Connector 114"/>
            <p:cNvCxnSpPr>
              <a:cxnSpLocks noChangeShapeType="1"/>
              <a:stCxn id="48" idx="7"/>
              <a:endCxn id="43" idx="4"/>
            </p:cNvCxnSpPr>
            <p:nvPr/>
          </p:nvCxnSpPr>
          <p:spPr bwMode="auto">
            <a:xfrm flipV="1">
              <a:off x="5796817" y="3885098"/>
              <a:ext cx="1156704" cy="1258234"/>
            </a:xfrm>
            <a:prstGeom prst="straightConnector1">
              <a:avLst/>
            </a:prstGeom>
            <a:noFill/>
            <a:ln w="19050">
              <a:solidFill>
                <a:schemeClr val="tx1"/>
              </a:solidFill>
              <a:round/>
              <a:headEnd/>
              <a:tailEnd type="triangle" w="lg" len="med"/>
            </a:ln>
          </p:spPr>
        </p:cxnSp>
        <p:sp>
          <p:nvSpPr>
            <p:cNvPr id="52" name="TextBox 139"/>
            <p:cNvSpPr txBox="1">
              <a:spLocks noChangeArrowheads="1"/>
            </p:cNvSpPr>
            <p:nvPr/>
          </p:nvSpPr>
          <p:spPr bwMode="auto">
            <a:xfrm>
              <a:off x="6162961" y="3956816"/>
              <a:ext cx="57744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r:type</a:t>
              </a:r>
            </a:p>
          </p:txBody>
        </p:sp>
        <p:sp>
          <p:nvSpPr>
            <p:cNvPr id="53" name="TextBox 140"/>
            <p:cNvSpPr txBox="1">
              <a:spLocks noChangeArrowheads="1"/>
            </p:cNvSpPr>
            <p:nvPr/>
          </p:nvSpPr>
          <p:spPr bwMode="auto">
            <a:xfrm>
              <a:off x="2182800" y="4786345"/>
              <a:ext cx="80064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foaf:name</a:t>
              </a:r>
            </a:p>
          </p:txBody>
        </p:sp>
        <p:sp>
          <p:nvSpPr>
            <p:cNvPr id="54" name="TextBox 141"/>
            <p:cNvSpPr txBox="1">
              <a:spLocks noChangeArrowheads="1"/>
            </p:cNvSpPr>
            <p:nvPr/>
          </p:nvSpPr>
          <p:spPr bwMode="auto">
            <a:xfrm>
              <a:off x="4020240" y="4786345"/>
              <a:ext cx="82944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w:reference</a:t>
              </a:r>
            </a:p>
          </p:txBody>
        </p:sp>
      </p:grpSp>
    </p:spTree>
    <p:extLst>
      <p:ext uri="{BB962C8B-B14F-4D97-AF65-F5344CB8AC3E}">
        <p14:creationId xmlns:p14="http://schemas.microsoft.com/office/powerpoint/2010/main" val="251756650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3300" dirty="0"/>
              <a:t>Merge with Wikipedia data (2)</a:t>
            </a:r>
            <a:endParaRPr lang="zh-CN" altLang="en-US" sz="3300" dirty="0"/>
          </a:p>
        </p:txBody>
      </p:sp>
      <p:grpSp>
        <p:nvGrpSpPr>
          <p:cNvPr id="66" name="组合 65"/>
          <p:cNvGrpSpPr/>
          <p:nvPr/>
        </p:nvGrpSpPr>
        <p:grpSpPr>
          <a:xfrm>
            <a:off x="323850" y="1450034"/>
            <a:ext cx="8496300" cy="5147616"/>
            <a:chOff x="1665120" y="785366"/>
            <a:chExt cx="8861759" cy="5277239"/>
          </a:xfrm>
        </p:grpSpPr>
        <p:cxnSp>
          <p:nvCxnSpPr>
            <p:cNvPr id="4" name="Straight Arrow Connector 117"/>
            <p:cNvCxnSpPr>
              <a:cxnSpLocks noChangeShapeType="1"/>
              <a:stCxn id="52" idx="0"/>
              <a:endCxn id="43" idx="4"/>
            </p:cNvCxnSpPr>
            <p:nvPr/>
          </p:nvCxnSpPr>
          <p:spPr bwMode="auto">
            <a:xfrm flipH="1" flipV="1">
              <a:off x="7235040" y="1239539"/>
              <a:ext cx="1337759" cy="2876843"/>
            </a:xfrm>
            <a:prstGeom prst="straightConnector1">
              <a:avLst/>
            </a:prstGeom>
            <a:noFill/>
            <a:ln w="19050">
              <a:solidFill>
                <a:schemeClr val="tx1"/>
              </a:solidFill>
              <a:round/>
              <a:headEnd/>
              <a:tailEnd type="triangle" w="lg" len="med"/>
            </a:ln>
          </p:spPr>
        </p:cxnSp>
        <p:sp>
          <p:nvSpPr>
            <p:cNvPr id="5" name="Oval 5"/>
            <p:cNvSpPr/>
            <p:nvPr/>
          </p:nvSpPr>
          <p:spPr bwMode="auto">
            <a:xfrm>
              <a:off x="9209279" y="3161852"/>
              <a:ext cx="408960" cy="241945"/>
            </a:xfrm>
            <a:prstGeom prst="ellipse">
              <a:avLst/>
            </a:prstGeom>
            <a:solidFill>
              <a:srgbClr val="CFD101"/>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hangingPunct="0">
                <a:lnSpc>
                  <a:spcPct val="87000"/>
                </a:lnSpc>
                <a:buClr>
                  <a:srgbClr val="000000"/>
                </a:buClr>
                <a:buSzPct val="100000"/>
                <a:buFont typeface="Times New Roman" charset="0"/>
                <a:buNone/>
                <a:defRPr/>
              </a:pPr>
              <a:endParaRPr lang="en-US" sz="1350" b="1"/>
            </a:p>
          </p:txBody>
        </p:sp>
        <p:sp>
          <p:nvSpPr>
            <p:cNvPr id="6" name="Rectangle 7"/>
            <p:cNvSpPr/>
            <p:nvPr/>
          </p:nvSpPr>
          <p:spPr bwMode="auto">
            <a:xfrm>
              <a:off x="9071039" y="3648046"/>
              <a:ext cx="1455840" cy="204217"/>
            </a:xfrm>
            <a:prstGeom prst="rect">
              <a:avLst/>
            </a:prstGeom>
            <a:solidFill>
              <a:srgbClr val="CFD101"/>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sz="675" b="1" noProof="1">
                  <a:solidFill>
                    <a:srgbClr val="0D0D0D"/>
                  </a:solidFill>
                </a:rPr>
                <a:t>Besse, Christianne</a:t>
              </a:r>
            </a:p>
          </p:txBody>
        </p:sp>
        <p:sp>
          <p:nvSpPr>
            <p:cNvPr id="7" name="Rectangle 8"/>
            <p:cNvSpPr/>
            <p:nvPr/>
          </p:nvSpPr>
          <p:spPr bwMode="auto">
            <a:xfrm>
              <a:off x="9071039" y="1435973"/>
              <a:ext cx="1455840" cy="204217"/>
            </a:xfrm>
            <a:prstGeom prst="rect">
              <a:avLst/>
            </a:prstGeom>
            <a:solidFill>
              <a:srgbClr val="CFD101"/>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lang="fr-FR" sz="675" b="1">
                  <a:solidFill>
                    <a:srgbClr val="0D0D0D"/>
                  </a:solidFill>
                </a:rPr>
                <a:t>Le palais des miroirs</a:t>
              </a:r>
            </a:p>
          </p:txBody>
        </p:sp>
        <p:sp>
          <p:nvSpPr>
            <p:cNvPr id="8" name="TextBox 10"/>
            <p:cNvSpPr txBox="1">
              <a:spLocks noChangeArrowheads="1"/>
            </p:cNvSpPr>
            <p:nvPr/>
          </p:nvSpPr>
          <p:spPr bwMode="auto">
            <a:xfrm>
              <a:off x="8310719" y="1502799"/>
              <a:ext cx="69120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f:original</a:t>
              </a:r>
            </a:p>
          </p:txBody>
        </p:sp>
        <p:sp>
          <p:nvSpPr>
            <p:cNvPr id="9" name="TextBox 11"/>
            <p:cNvSpPr txBox="1">
              <a:spLocks noChangeArrowheads="1"/>
            </p:cNvSpPr>
            <p:nvPr/>
          </p:nvSpPr>
          <p:spPr bwMode="auto">
            <a:xfrm>
              <a:off x="2297279" y="3161853"/>
              <a:ext cx="55296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f:nom</a:t>
              </a:r>
            </a:p>
          </p:txBody>
        </p:sp>
        <p:sp>
          <p:nvSpPr>
            <p:cNvPr id="10" name="TextBox 12"/>
            <p:cNvSpPr txBox="1">
              <a:spLocks noChangeArrowheads="1"/>
            </p:cNvSpPr>
            <p:nvPr/>
          </p:nvSpPr>
          <p:spPr bwMode="auto">
            <a:xfrm>
              <a:off x="9140159" y="2747089"/>
              <a:ext cx="806400" cy="3607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f:traducteur</a:t>
              </a:r>
            </a:p>
          </p:txBody>
        </p:sp>
        <p:sp>
          <p:nvSpPr>
            <p:cNvPr id="11" name="TextBox 13"/>
            <p:cNvSpPr txBox="1">
              <a:spLocks noChangeArrowheads="1"/>
            </p:cNvSpPr>
            <p:nvPr/>
          </p:nvSpPr>
          <p:spPr bwMode="auto">
            <a:xfrm>
              <a:off x="5960639" y="2400013"/>
              <a:ext cx="69120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f:auteur</a:t>
              </a:r>
            </a:p>
          </p:txBody>
        </p:sp>
        <p:sp>
          <p:nvSpPr>
            <p:cNvPr id="12" name="TextBox 14"/>
            <p:cNvSpPr txBox="1">
              <a:spLocks noChangeArrowheads="1"/>
            </p:cNvSpPr>
            <p:nvPr/>
          </p:nvSpPr>
          <p:spPr bwMode="auto">
            <a:xfrm rot="19874736">
              <a:off x="8732639" y="1785551"/>
              <a:ext cx="61344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f:titre</a:t>
              </a:r>
            </a:p>
          </p:txBody>
        </p:sp>
        <p:sp>
          <p:nvSpPr>
            <p:cNvPr id="13" name="Oval 15"/>
            <p:cNvSpPr/>
            <p:nvPr/>
          </p:nvSpPr>
          <p:spPr bwMode="auto">
            <a:xfrm>
              <a:off x="7481280" y="2265789"/>
              <a:ext cx="2410560" cy="287169"/>
            </a:xfrm>
            <a:prstGeom prst="ellipse">
              <a:avLst/>
            </a:prstGeom>
            <a:solidFill>
              <a:srgbClr val="CFD101"/>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sz="675" b="1" noProof="1">
                  <a:solidFill>
                    <a:srgbClr val="0D0D0D"/>
                  </a:solidFill>
                </a:rPr>
                <a:t>http://…isbn/2020386682</a:t>
              </a:r>
            </a:p>
          </p:txBody>
        </p:sp>
        <p:cxnSp>
          <p:nvCxnSpPr>
            <p:cNvPr id="14" name="Straight Arrow Connector 17"/>
            <p:cNvCxnSpPr>
              <a:cxnSpLocks noChangeShapeType="1"/>
              <a:stCxn id="13" idx="4"/>
              <a:endCxn id="5" idx="1"/>
            </p:cNvCxnSpPr>
            <p:nvPr/>
          </p:nvCxnSpPr>
          <p:spPr bwMode="auto">
            <a:xfrm>
              <a:off x="8686560" y="2552958"/>
              <a:ext cx="582609" cy="644327"/>
            </a:xfrm>
            <a:prstGeom prst="straightConnector1">
              <a:avLst/>
            </a:prstGeom>
            <a:noFill/>
            <a:ln w="19050">
              <a:solidFill>
                <a:schemeClr val="tx1"/>
              </a:solidFill>
              <a:round/>
              <a:headEnd/>
              <a:tailEnd type="triangle" w="lg" len="med"/>
            </a:ln>
          </p:spPr>
        </p:cxnSp>
        <p:cxnSp>
          <p:nvCxnSpPr>
            <p:cNvPr id="15" name="Straight Arrow Connector 18"/>
            <p:cNvCxnSpPr>
              <a:cxnSpLocks noChangeShapeType="1"/>
              <a:stCxn id="5" idx="5"/>
              <a:endCxn id="6" idx="0"/>
            </p:cNvCxnSpPr>
            <p:nvPr/>
          </p:nvCxnSpPr>
          <p:spPr bwMode="auto">
            <a:xfrm>
              <a:off x="9558348" y="3368366"/>
              <a:ext cx="240611" cy="279680"/>
            </a:xfrm>
            <a:prstGeom prst="straightConnector1">
              <a:avLst/>
            </a:prstGeom>
            <a:noFill/>
            <a:ln w="19050">
              <a:solidFill>
                <a:schemeClr val="tx1"/>
              </a:solidFill>
              <a:round/>
              <a:headEnd/>
              <a:tailEnd type="triangle" w="lg" len="med"/>
            </a:ln>
          </p:spPr>
        </p:cxnSp>
        <p:cxnSp>
          <p:nvCxnSpPr>
            <p:cNvPr id="16" name="Straight Arrow Connector 19"/>
            <p:cNvCxnSpPr>
              <a:cxnSpLocks noChangeShapeType="1"/>
              <a:stCxn id="13" idx="0"/>
              <a:endCxn id="7" idx="2"/>
            </p:cNvCxnSpPr>
            <p:nvPr/>
          </p:nvCxnSpPr>
          <p:spPr bwMode="auto">
            <a:xfrm flipV="1">
              <a:off x="8686560" y="1640190"/>
              <a:ext cx="1112399" cy="625599"/>
            </a:xfrm>
            <a:prstGeom prst="straightConnector1">
              <a:avLst/>
            </a:prstGeom>
            <a:noFill/>
            <a:ln w="19050">
              <a:solidFill>
                <a:schemeClr val="tx1"/>
              </a:solidFill>
              <a:round/>
              <a:headEnd/>
              <a:tailEnd type="triangle" w="lg" len="med"/>
            </a:ln>
          </p:spPr>
        </p:cxnSp>
        <p:cxnSp>
          <p:nvCxnSpPr>
            <p:cNvPr id="17" name="Straight Arrow Connector 20"/>
            <p:cNvCxnSpPr>
              <a:cxnSpLocks noChangeShapeType="1"/>
              <a:stCxn id="13" idx="0"/>
              <a:endCxn id="43" idx="5"/>
            </p:cNvCxnSpPr>
            <p:nvPr/>
          </p:nvCxnSpPr>
          <p:spPr bwMode="auto">
            <a:xfrm flipH="1" flipV="1">
              <a:off x="8087302" y="1197485"/>
              <a:ext cx="599259" cy="1068304"/>
            </a:xfrm>
            <a:prstGeom prst="straightConnector1">
              <a:avLst/>
            </a:prstGeom>
            <a:noFill/>
            <a:ln w="19050">
              <a:solidFill>
                <a:schemeClr val="tx1"/>
              </a:solidFill>
              <a:round/>
              <a:headEnd/>
              <a:tailEnd type="triangle" w="lg" len="med"/>
            </a:ln>
          </p:spPr>
        </p:cxnSp>
        <p:sp>
          <p:nvSpPr>
            <p:cNvPr id="18" name="TextBox 21"/>
            <p:cNvSpPr txBox="1">
              <a:spLocks noChangeArrowheads="1"/>
            </p:cNvSpPr>
            <p:nvPr/>
          </p:nvSpPr>
          <p:spPr bwMode="auto">
            <a:xfrm>
              <a:off x="9900479" y="3300107"/>
              <a:ext cx="55296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f:nom</a:t>
              </a:r>
            </a:p>
          </p:txBody>
        </p:sp>
        <p:sp>
          <p:nvSpPr>
            <p:cNvPr id="19" name="Oval 22"/>
            <p:cNvSpPr/>
            <p:nvPr/>
          </p:nvSpPr>
          <p:spPr bwMode="auto">
            <a:xfrm>
              <a:off x="4464479" y="2147986"/>
              <a:ext cx="426240" cy="283709"/>
            </a:xfrm>
            <a:prstGeom prst="ellipse">
              <a:avLst/>
            </a:prstGeom>
            <a:solidFill>
              <a:srgbClr val="00B8FF"/>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hangingPunct="0">
                <a:lnSpc>
                  <a:spcPct val="87000"/>
                </a:lnSpc>
                <a:buClr>
                  <a:srgbClr val="000000"/>
                </a:buClr>
                <a:buSzPct val="100000"/>
                <a:buFont typeface="Times New Roman" charset="0"/>
                <a:buNone/>
                <a:defRPr/>
              </a:pPr>
              <a:endParaRPr lang="en-US" sz="1350" b="1"/>
            </a:p>
          </p:txBody>
        </p:sp>
        <p:sp>
          <p:nvSpPr>
            <p:cNvPr id="20" name="Oval 23"/>
            <p:cNvSpPr/>
            <p:nvPr/>
          </p:nvSpPr>
          <p:spPr bwMode="auto">
            <a:xfrm>
              <a:off x="5200319" y="2539708"/>
              <a:ext cx="426240" cy="283709"/>
            </a:xfrm>
            <a:prstGeom prst="ellipse">
              <a:avLst/>
            </a:prstGeom>
            <a:gradFill flip="none" rotWithShape="1">
              <a:gsLst>
                <a:gs pos="0">
                  <a:srgbClr val="00B8FF"/>
                </a:gs>
                <a:gs pos="100000">
                  <a:srgbClr val="C0CF14"/>
                </a:gs>
              </a:gsLst>
              <a:lin ang="0" scaled="1"/>
              <a:tileRect/>
            </a:gra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hangingPunct="0">
                <a:lnSpc>
                  <a:spcPct val="87000"/>
                </a:lnSpc>
                <a:buClr>
                  <a:srgbClr val="000000"/>
                </a:buClr>
                <a:buSzPct val="100000"/>
                <a:buFont typeface="Times New Roman" charset="0"/>
                <a:buNone/>
                <a:defRPr/>
              </a:pPr>
              <a:endParaRPr lang="en-US" sz="1350" b="1"/>
            </a:p>
          </p:txBody>
        </p:sp>
        <p:sp>
          <p:nvSpPr>
            <p:cNvPr id="21" name="Rectangle 24"/>
            <p:cNvSpPr/>
            <p:nvPr/>
          </p:nvSpPr>
          <p:spPr bwMode="auto">
            <a:xfrm>
              <a:off x="1813439" y="3786299"/>
              <a:ext cx="1514880" cy="204217"/>
            </a:xfrm>
            <a:prstGeom prst="rect">
              <a:avLst/>
            </a:prstGeom>
            <a:gradFill flip="none" rotWithShape="1">
              <a:gsLst>
                <a:gs pos="0">
                  <a:srgbClr val="00B8FF"/>
                </a:gs>
                <a:gs pos="100000">
                  <a:srgbClr val="CFD20F"/>
                </a:gs>
              </a:gsLst>
              <a:lin ang="0" scaled="1"/>
              <a:tileRect/>
            </a:gra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sz="675" b="1" noProof="1">
                  <a:solidFill>
                    <a:srgbClr val="0D0D0D"/>
                  </a:solidFill>
                </a:rPr>
                <a:t>Ghosh, Amitav</a:t>
              </a:r>
            </a:p>
          </p:txBody>
        </p:sp>
        <p:sp>
          <p:nvSpPr>
            <p:cNvPr id="22" name="Oval 25"/>
            <p:cNvSpPr/>
            <p:nvPr/>
          </p:nvSpPr>
          <p:spPr bwMode="auto">
            <a:xfrm>
              <a:off x="3472319" y="3786588"/>
              <a:ext cx="2793600" cy="287169"/>
            </a:xfrm>
            <a:prstGeom prst="ellipse">
              <a:avLst/>
            </a:prstGeom>
            <a:solidFill>
              <a:srgbClr val="00B8FF"/>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sz="675" b="1" noProof="1">
                  <a:solidFill>
                    <a:srgbClr val="0D0D0D"/>
                  </a:solidFill>
                </a:rPr>
                <a:t>http://www.amitavghosh.com</a:t>
              </a:r>
            </a:p>
          </p:txBody>
        </p:sp>
        <p:sp>
          <p:nvSpPr>
            <p:cNvPr id="23" name="Rectangle 26"/>
            <p:cNvSpPr/>
            <p:nvPr/>
          </p:nvSpPr>
          <p:spPr bwMode="auto">
            <a:xfrm>
              <a:off x="1813439" y="855851"/>
              <a:ext cx="1514880" cy="231063"/>
            </a:xfrm>
            <a:prstGeom prst="rect">
              <a:avLst/>
            </a:prstGeom>
            <a:solidFill>
              <a:srgbClr val="00B8FF"/>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lang="en-US" sz="825" b="1">
                  <a:solidFill>
                    <a:srgbClr val="0D0D0D"/>
                  </a:solidFill>
                </a:rPr>
                <a:t>The Glass Palace</a:t>
              </a:r>
            </a:p>
          </p:txBody>
        </p:sp>
        <p:sp>
          <p:nvSpPr>
            <p:cNvPr id="24" name="Rectangle 27"/>
            <p:cNvSpPr/>
            <p:nvPr/>
          </p:nvSpPr>
          <p:spPr bwMode="auto">
            <a:xfrm>
              <a:off x="1813439" y="1201487"/>
              <a:ext cx="1514880" cy="231063"/>
            </a:xfrm>
            <a:prstGeom prst="rect">
              <a:avLst/>
            </a:prstGeom>
            <a:solidFill>
              <a:srgbClr val="00B8FF"/>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lang="en-US" sz="825" b="1">
                  <a:solidFill>
                    <a:srgbClr val="0D0D0D"/>
                  </a:solidFill>
                </a:rPr>
                <a:t>2000</a:t>
              </a:r>
            </a:p>
          </p:txBody>
        </p:sp>
        <p:sp>
          <p:nvSpPr>
            <p:cNvPr id="25" name="Rectangle 28"/>
            <p:cNvSpPr/>
            <p:nvPr/>
          </p:nvSpPr>
          <p:spPr bwMode="auto">
            <a:xfrm>
              <a:off x="1813439" y="1990691"/>
              <a:ext cx="1514880" cy="231063"/>
            </a:xfrm>
            <a:prstGeom prst="rect">
              <a:avLst/>
            </a:prstGeom>
            <a:solidFill>
              <a:srgbClr val="00B8FF"/>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lang="en-US" sz="825" b="1">
                  <a:solidFill>
                    <a:srgbClr val="0D0D0D"/>
                  </a:solidFill>
                </a:rPr>
                <a:t>London</a:t>
              </a:r>
            </a:p>
          </p:txBody>
        </p:sp>
        <p:sp>
          <p:nvSpPr>
            <p:cNvPr id="26" name="Rectangle 29"/>
            <p:cNvSpPr/>
            <p:nvPr/>
          </p:nvSpPr>
          <p:spPr bwMode="auto">
            <a:xfrm>
              <a:off x="1813439" y="2353609"/>
              <a:ext cx="1514880" cy="231063"/>
            </a:xfrm>
            <a:prstGeom prst="rect">
              <a:avLst/>
            </a:prstGeom>
            <a:solidFill>
              <a:srgbClr val="00B8FF"/>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lang="en-US" sz="825" b="1">
                  <a:solidFill>
                    <a:srgbClr val="0D0D0D"/>
                  </a:solidFill>
                </a:rPr>
                <a:t>Harper Collins</a:t>
              </a:r>
            </a:p>
          </p:txBody>
        </p:sp>
        <p:cxnSp>
          <p:nvCxnSpPr>
            <p:cNvPr id="27" name="Curved Connector 20"/>
            <p:cNvCxnSpPr>
              <a:cxnSpLocks noChangeShapeType="1"/>
              <a:stCxn id="43" idx="3"/>
              <a:endCxn id="19" idx="6"/>
            </p:cNvCxnSpPr>
            <p:nvPr/>
          </p:nvCxnSpPr>
          <p:spPr bwMode="auto">
            <a:xfrm rot="5400000">
              <a:off x="5090572" y="997633"/>
              <a:ext cx="1092356" cy="1492060"/>
            </a:xfrm>
            <a:prstGeom prst="curvedConnector2">
              <a:avLst/>
            </a:prstGeom>
            <a:noFill/>
            <a:ln w="19050">
              <a:solidFill>
                <a:schemeClr val="tx1"/>
              </a:solidFill>
              <a:round/>
              <a:headEnd/>
              <a:tailEnd type="triangle" w="lg" len="med"/>
            </a:ln>
          </p:spPr>
        </p:cxnSp>
        <p:cxnSp>
          <p:nvCxnSpPr>
            <p:cNvPr id="28" name="Curved Connector 34"/>
            <p:cNvCxnSpPr>
              <a:cxnSpLocks noChangeShapeType="1"/>
              <a:stCxn id="43" idx="3"/>
              <a:endCxn id="20" idx="6"/>
            </p:cNvCxnSpPr>
            <p:nvPr/>
          </p:nvCxnSpPr>
          <p:spPr bwMode="auto">
            <a:xfrm rot="5400000">
              <a:off x="5262631" y="1561414"/>
              <a:ext cx="1484079" cy="756220"/>
            </a:xfrm>
            <a:prstGeom prst="curvedConnector2">
              <a:avLst/>
            </a:prstGeom>
            <a:noFill/>
            <a:ln w="19050">
              <a:solidFill>
                <a:schemeClr val="tx1"/>
              </a:solidFill>
              <a:round/>
              <a:headEnd/>
              <a:tailEnd type="triangle" w="lg" len="med"/>
            </a:ln>
          </p:spPr>
        </p:cxnSp>
        <p:cxnSp>
          <p:nvCxnSpPr>
            <p:cNvPr id="29" name="Curved Connector 35"/>
            <p:cNvCxnSpPr>
              <a:cxnSpLocks noChangeShapeType="1"/>
              <a:stCxn id="20" idx="2"/>
              <a:endCxn id="21" idx="0"/>
            </p:cNvCxnSpPr>
            <p:nvPr/>
          </p:nvCxnSpPr>
          <p:spPr bwMode="auto">
            <a:xfrm rot="10800000" flipV="1">
              <a:off x="2570879" y="2681563"/>
              <a:ext cx="2629440" cy="1104736"/>
            </a:xfrm>
            <a:prstGeom prst="curvedConnector2">
              <a:avLst/>
            </a:prstGeom>
            <a:noFill/>
            <a:ln w="19050">
              <a:solidFill>
                <a:schemeClr val="tx1"/>
              </a:solidFill>
              <a:round/>
              <a:headEnd/>
              <a:tailEnd type="triangle" w="lg" len="med"/>
            </a:ln>
          </p:spPr>
        </p:cxnSp>
        <p:cxnSp>
          <p:nvCxnSpPr>
            <p:cNvPr id="30" name="Straight Arrow Connector 33"/>
            <p:cNvCxnSpPr>
              <a:cxnSpLocks noChangeShapeType="1"/>
              <a:stCxn id="19" idx="2"/>
              <a:endCxn id="25" idx="3"/>
            </p:cNvCxnSpPr>
            <p:nvPr/>
          </p:nvCxnSpPr>
          <p:spPr bwMode="auto">
            <a:xfrm flipH="1" flipV="1">
              <a:off x="3328319" y="2106223"/>
              <a:ext cx="1136160" cy="183617"/>
            </a:xfrm>
            <a:prstGeom prst="straightConnector1">
              <a:avLst/>
            </a:prstGeom>
            <a:noFill/>
            <a:ln w="19050">
              <a:solidFill>
                <a:schemeClr val="tx1"/>
              </a:solidFill>
              <a:round/>
              <a:headEnd/>
              <a:tailEnd type="triangle" w="lg" len="med"/>
            </a:ln>
          </p:spPr>
        </p:cxnSp>
        <p:cxnSp>
          <p:nvCxnSpPr>
            <p:cNvPr id="31" name="Straight Arrow Connector 34"/>
            <p:cNvCxnSpPr>
              <a:cxnSpLocks noChangeShapeType="1"/>
              <a:stCxn id="19" idx="2"/>
              <a:endCxn id="26" idx="3"/>
            </p:cNvCxnSpPr>
            <p:nvPr/>
          </p:nvCxnSpPr>
          <p:spPr bwMode="auto">
            <a:xfrm flipH="1">
              <a:off x="3328319" y="2289841"/>
              <a:ext cx="1136160" cy="179300"/>
            </a:xfrm>
            <a:prstGeom prst="straightConnector1">
              <a:avLst/>
            </a:prstGeom>
            <a:noFill/>
            <a:ln w="19050">
              <a:solidFill>
                <a:schemeClr val="tx1"/>
              </a:solidFill>
              <a:round/>
              <a:headEnd/>
              <a:tailEnd type="triangle" w="lg" len="med"/>
            </a:ln>
          </p:spPr>
        </p:cxnSp>
        <p:cxnSp>
          <p:nvCxnSpPr>
            <p:cNvPr id="32" name="Straight Arrow Connector 35"/>
            <p:cNvCxnSpPr>
              <a:cxnSpLocks noChangeShapeType="1"/>
              <a:stCxn id="43" idx="2"/>
              <a:endCxn id="23" idx="3"/>
            </p:cNvCxnSpPr>
            <p:nvPr/>
          </p:nvCxnSpPr>
          <p:spPr bwMode="auto">
            <a:xfrm flipH="1" flipV="1">
              <a:off x="3328319" y="971383"/>
              <a:ext cx="2701441" cy="124572"/>
            </a:xfrm>
            <a:prstGeom prst="straightConnector1">
              <a:avLst/>
            </a:prstGeom>
            <a:noFill/>
            <a:ln w="19050">
              <a:solidFill>
                <a:schemeClr val="tx1"/>
              </a:solidFill>
              <a:round/>
              <a:headEnd/>
              <a:tailEnd type="triangle" w="lg" len="med"/>
            </a:ln>
          </p:spPr>
        </p:cxnSp>
        <p:cxnSp>
          <p:nvCxnSpPr>
            <p:cNvPr id="33" name="Straight Arrow Connector 36"/>
            <p:cNvCxnSpPr>
              <a:cxnSpLocks noChangeShapeType="1"/>
              <a:stCxn id="43" idx="2"/>
              <a:endCxn id="24" idx="3"/>
            </p:cNvCxnSpPr>
            <p:nvPr/>
          </p:nvCxnSpPr>
          <p:spPr bwMode="auto">
            <a:xfrm flipH="1">
              <a:off x="3328319" y="1095955"/>
              <a:ext cx="2701441" cy="221064"/>
            </a:xfrm>
            <a:prstGeom prst="straightConnector1">
              <a:avLst/>
            </a:prstGeom>
            <a:noFill/>
            <a:ln w="19050">
              <a:solidFill>
                <a:schemeClr val="tx1"/>
              </a:solidFill>
              <a:round/>
              <a:headEnd/>
              <a:tailEnd type="triangle" w="lg" len="med"/>
            </a:ln>
          </p:spPr>
        </p:cxnSp>
        <p:sp>
          <p:nvSpPr>
            <p:cNvPr id="34" name="TextBox 37"/>
            <p:cNvSpPr txBox="1">
              <a:spLocks noChangeArrowheads="1"/>
            </p:cNvSpPr>
            <p:nvPr/>
          </p:nvSpPr>
          <p:spPr bwMode="auto">
            <a:xfrm rot="238339">
              <a:off x="3907200" y="785366"/>
              <a:ext cx="53136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a:title</a:t>
              </a:r>
            </a:p>
          </p:txBody>
        </p:sp>
        <p:sp>
          <p:nvSpPr>
            <p:cNvPr id="35" name="TextBox 38"/>
            <p:cNvSpPr txBox="1">
              <a:spLocks noChangeArrowheads="1"/>
            </p:cNvSpPr>
            <p:nvPr/>
          </p:nvSpPr>
          <p:spPr bwMode="auto">
            <a:xfrm rot="21319586">
              <a:off x="3917279" y="1197969"/>
              <a:ext cx="51264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a:year</a:t>
              </a:r>
            </a:p>
          </p:txBody>
        </p:sp>
        <p:sp>
          <p:nvSpPr>
            <p:cNvPr id="36" name="TextBox 39"/>
            <p:cNvSpPr txBox="1">
              <a:spLocks noChangeArrowheads="1"/>
            </p:cNvSpPr>
            <p:nvPr/>
          </p:nvSpPr>
          <p:spPr bwMode="auto">
            <a:xfrm rot="610119">
              <a:off x="3668160" y="1935327"/>
              <a:ext cx="49248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a:city</a:t>
              </a:r>
            </a:p>
          </p:txBody>
        </p:sp>
        <p:sp>
          <p:nvSpPr>
            <p:cNvPr id="37" name="TextBox 40"/>
            <p:cNvSpPr txBox="1">
              <a:spLocks noChangeArrowheads="1"/>
            </p:cNvSpPr>
            <p:nvPr/>
          </p:nvSpPr>
          <p:spPr bwMode="auto">
            <a:xfrm rot="21074880">
              <a:off x="3577439" y="2354413"/>
              <a:ext cx="75168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a:p_name</a:t>
              </a:r>
            </a:p>
          </p:txBody>
        </p:sp>
        <p:sp>
          <p:nvSpPr>
            <p:cNvPr id="38" name="TextBox 41"/>
            <p:cNvSpPr txBox="1">
              <a:spLocks noChangeArrowheads="1"/>
            </p:cNvSpPr>
            <p:nvPr/>
          </p:nvSpPr>
          <p:spPr bwMode="auto">
            <a:xfrm>
              <a:off x="2559361" y="2953033"/>
              <a:ext cx="636477"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wrap="square"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a:name</a:t>
              </a:r>
            </a:p>
          </p:txBody>
        </p:sp>
        <p:sp>
          <p:nvSpPr>
            <p:cNvPr id="39" name="TextBox 42"/>
            <p:cNvSpPr txBox="1">
              <a:spLocks noChangeArrowheads="1"/>
            </p:cNvSpPr>
            <p:nvPr/>
          </p:nvSpPr>
          <p:spPr bwMode="auto">
            <a:xfrm>
              <a:off x="4440000" y="3092726"/>
              <a:ext cx="91296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a:homepage</a:t>
              </a:r>
            </a:p>
          </p:txBody>
        </p:sp>
        <p:sp>
          <p:nvSpPr>
            <p:cNvPr id="40" name="TextBox 43"/>
            <p:cNvSpPr txBox="1">
              <a:spLocks noChangeArrowheads="1"/>
            </p:cNvSpPr>
            <p:nvPr/>
          </p:nvSpPr>
          <p:spPr bwMode="auto">
            <a:xfrm>
              <a:off x="5476800" y="2263199"/>
              <a:ext cx="64080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a:author</a:t>
              </a:r>
            </a:p>
          </p:txBody>
        </p:sp>
        <p:sp>
          <p:nvSpPr>
            <p:cNvPr id="41" name="TextBox 44"/>
            <p:cNvSpPr txBox="1">
              <a:spLocks noChangeArrowheads="1"/>
            </p:cNvSpPr>
            <p:nvPr/>
          </p:nvSpPr>
          <p:spPr bwMode="auto">
            <a:xfrm rot="20242754">
              <a:off x="5136959" y="1817234"/>
              <a:ext cx="81648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a:publisher</a:t>
              </a:r>
            </a:p>
          </p:txBody>
        </p:sp>
        <p:cxnSp>
          <p:nvCxnSpPr>
            <p:cNvPr id="42" name="Straight Arrow Connector 45"/>
            <p:cNvCxnSpPr>
              <a:cxnSpLocks noChangeShapeType="1"/>
              <a:stCxn id="20" idx="4"/>
              <a:endCxn id="22" idx="0"/>
            </p:cNvCxnSpPr>
            <p:nvPr/>
          </p:nvCxnSpPr>
          <p:spPr bwMode="auto">
            <a:xfrm flipH="1">
              <a:off x="4869119" y="2823418"/>
              <a:ext cx="544320" cy="963171"/>
            </a:xfrm>
            <a:prstGeom prst="straightConnector1">
              <a:avLst/>
            </a:prstGeom>
            <a:noFill/>
            <a:ln w="19050">
              <a:solidFill>
                <a:schemeClr val="tx1"/>
              </a:solidFill>
              <a:round/>
              <a:headEnd/>
              <a:tailEnd type="triangle" w="lg" len="med"/>
            </a:ln>
          </p:spPr>
        </p:cxnSp>
        <p:sp>
          <p:nvSpPr>
            <p:cNvPr id="43" name="Oval 46"/>
            <p:cNvSpPr/>
            <p:nvPr/>
          </p:nvSpPr>
          <p:spPr bwMode="auto">
            <a:xfrm>
              <a:off x="6029760" y="952370"/>
              <a:ext cx="2410560" cy="287169"/>
            </a:xfrm>
            <a:prstGeom prst="ellipse">
              <a:avLst/>
            </a:prstGeom>
            <a:gradFill flip="none" rotWithShape="1">
              <a:gsLst>
                <a:gs pos="0">
                  <a:srgbClr val="00B9FF"/>
                </a:gs>
                <a:gs pos="100000">
                  <a:srgbClr val="CFD20F"/>
                </a:gs>
              </a:gsLst>
              <a:lin ang="0" scaled="1"/>
              <a:tileRect/>
            </a:gra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sz="675" b="1" noProof="1">
                  <a:solidFill>
                    <a:srgbClr val="0D0D0D"/>
                  </a:solidFill>
                </a:rPr>
                <a:t>http://…isbn/000651409X</a:t>
              </a:r>
            </a:p>
          </p:txBody>
        </p:sp>
        <p:sp>
          <p:nvSpPr>
            <p:cNvPr id="44" name="Oval 57"/>
            <p:cNvSpPr/>
            <p:nvPr/>
          </p:nvSpPr>
          <p:spPr bwMode="auto">
            <a:xfrm>
              <a:off x="6098880" y="3010346"/>
              <a:ext cx="1857600" cy="287169"/>
            </a:xfrm>
            <a:prstGeom prst="ellipse">
              <a:avLst/>
            </a:prstGeom>
            <a:solidFill>
              <a:srgbClr val="3366FF"/>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sz="675" b="1" noProof="1">
                  <a:solidFill>
                    <a:srgbClr val="CFD20F"/>
                  </a:solidFill>
                </a:rPr>
                <a:t>http://…foaf/Person</a:t>
              </a:r>
            </a:p>
          </p:txBody>
        </p:sp>
        <p:cxnSp>
          <p:nvCxnSpPr>
            <p:cNvPr id="45" name="Straight Arrow Connector 58"/>
            <p:cNvCxnSpPr>
              <a:cxnSpLocks noChangeShapeType="1"/>
              <a:stCxn id="20" idx="5"/>
              <a:endCxn id="44" idx="2"/>
            </p:cNvCxnSpPr>
            <p:nvPr/>
          </p:nvCxnSpPr>
          <p:spPr bwMode="auto">
            <a:xfrm>
              <a:off x="5564137" y="2781870"/>
              <a:ext cx="534743" cy="372061"/>
            </a:xfrm>
            <a:prstGeom prst="straightConnector1">
              <a:avLst/>
            </a:prstGeom>
            <a:noFill/>
            <a:ln w="19050">
              <a:solidFill>
                <a:schemeClr val="tx1"/>
              </a:solidFill>
              <a:round/>
              <a:headEnd/>
              <a:tailEnd type="triangle" w="lg" len="med"/>
            </a:ln>
          </p:spPr>
        </p:cxnSp>
        <p:cxnSp>
          <p:nvCxnSpPr>
            <p:cNvPr id="46" name="Straight Arrow Connector 61"/>
            <p:cNvCxnSpPr>
              <a:cxnSpLocks noChangeShapeType="1"/>
              <a:stCxn id="5" idx="2"/>
              <a:endCxn id="44" idx="6"/>
            </p:cNvCxnSpPr>
            <p:nvPr/>
          </p:nvCxnSpPr>
          <p:spPr bwMode="auto">
            <a:xfrm flipH="1" flipV="1">
              <a:off x="7956480" y="3153931"/>
              <a:ext cx="1252799" cy="128895"/>
            </a:xfrm>
            <a:prstGeom prst="straightConnector1">
              <a:avLst/>
            </a:prstGeom>
            <a:noFill/>
            <a:ln w="19050">
              <a:solidFill>
                <a:schemeClr val="tx1"/>
              </a:solidFill>
              <a:round/>
              <a:headEnd/>
              <a:tailEnd type="triangle" w="lg" len="med"/>
            </a:ln>
          </p:spPr>
        </p:cxnSp>
        <p:sp>
          <p:nvSpPr>
            <p:cNvPr id="47" name="TextBox 64"/>
            <p:cNvSpPr txBox="1">
              <a:spLocks noChangeArrowheads="1"/>
            </p:cNvSpPr>
            <p:nvPr/>
          </p:nvSpPr>
          <p:spPr bwMode="auto">
            <a:xfrm>
              <a:off x="8241600" y="2954471"/>
              <a:ext cx="57744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r:type</a:t>
              </a:r>
            </a:p>
          </p:txBody>
        </p:sp>
        <p:sp>
          <p:nvSpPr>
            <p:cNvPr id="48" name="TextBox 65"/>
            <p:cNvSpPr txBox="1">
              <a:spLocks noChangeArrowheads="1"/>
            </p:cNvSpPr>
            <p:nvPr/>
          </p:nvSpPr>
          <p:spPr bwMode="auto">
            <a:xfrm>
              <a:off x="5822400" y="2747089"/>
              <a:ext cx="57744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r:type</a:t>
              </a:r>
            </a:p>
          </p:txBody>
        </p:sp>
        <p:sp>
          <p:nvSpPr>
            <p:cNvPr id="49" name="Oval 84"/>
            <p:cNvSpPr/>
            <p:nvPr/>
          </p:nvSpPr>
          <p:spPr bwMode="auto">
            <a:xfrm>
              <a:off x="3334079" y="4600274"/>
              <a:ext cx="2972160" cy="287169"/>
            </a:xfrm>
            <a:prstGeom prst="ellipse">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sz="675" b="1" noProof="1">
                  <a:solidFill>
                    <a:srgbClr val="0D0D0D"/>
                  </a:solidFill>
                </a:rPr>
                <a:t>http://dbpedia.org/../Amitav_Ghosh</a:t>
              </a:r>
            </a:p>
          </p:txBody>
        </p:sp>
        <p:sp>
          <p:nvSpPr>
            <p:cNvPr id="50" name="Oval 100"/>
            <p:cNvSpPr/>
            <p:nvPr/>
          </p:nvSpPr>
          <p:spPr bwMode="auto">
            <a:xfrm>
              <a:off x="1917119" y="5100006"/>
              <a:ext cx="3415680" cy="287169"/>
            </a:xfrm>
            <a:prstGeom prst="ellipse">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sz="675" b="1" noProof="1">
                  <a:solidFill>
                    <a:srgbClr val="0D0D0D"/>
                  </a:solidFill>
                </a:rPr>
                <a:t>http://dbpedia.org/../The_Hungry_Tide</a:t>
              </a:r>
            </a:p>
          </p:txBody>
        </p:sp>
        <p:sp>
          <p:nvSpPr>
            <p:cNvPr id="51" name="Oval 101"/>
            <p:cNvSpPr/>
            <p:nvPr/>
          </p:nvSpPr>
          <p:spPr bwMode="auto">
            <a:xfrm>
              <a:off x="1665120" y="5775436"/>
              <a:ext cx="4019040" cy="287169"/>
            </a:xfrm>
            <a:prstGeom prst="ellipse">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sz="675" b="1" noProof="1">
                  <a:solidFill>
                    <a:srgbClr val="0D0D0D"/>
                  </a:solidFill>
                </a:rPr>
                <a:t>http://dbpedia.org/../The_Calcutta_Chromosome</a:t>
              </a:r>
            </a:p>
          </p:txBody>
        </p:sp>
        <p:sp>
          <p:nvSpPr>
            <p:cNvPr id="52" name="Oval 103"/>
            <p:cNvSpPr/>
            <p:nvPr/>
          </p:nvSpPr>
          <p:spPr bwMode="auto">
            <a:xfrm>
              <a:off x="6692159" y="4116383"/>
              <a:ext cx="3761280" cy="287169"/>
            </a:xfrm>
            <a:prstGeom prst="ellipse">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sz="675" b="1" noProof="1">
                  <a:solidFill>
                    <a:srgbClr val="0D0D0D"/>
                  </a:solidFill>
                </a:rPr>
                <a:t>http://dbpedia.org/../The_Glass_Palace</a:t>
              </a:r>
            </a:p>
          </p:txBody>
        </p:sp>
        <p:cxnSp>
          <p:nvCxnSpPr>
            <p:cNvPr id="53" name="Straight Arrow Connector 105"/>
            <p:cNvCxnSpPr>
              <a:cxnSpLocks noChangeShapeType="1"/>
              <a:stCxn id="49" idx="2"/>
              <a:endCxn id="21" idx="2"/>
            </p:cNvCxnSpPr>
            <p:nvPr/>
          </p:nvCxnSpPr>
          <p:spPr bwMode="auto">
            <a:xfrm flipH="1" flipV="1">
              <a:off x="2570879" y="3990516"/>
              <a:ext cx="763200" cy="753343"/>
            </a:xfrm>
            <a:prstGeom prst="straightConnector1">
              <a:avLst/>
            </a:prstGeom>
            <a:noFill/>
            <a:ln w="19050">
              <a:solidFill>
                <a:schemeClr val="tx1"/>
              </a:solidFill>
              <a:round/>
              <a:headEnd/>
              <a:tailEnd type="triangle" w="lg" len="med"/>
            </a:ln>
          </p:spPr>
        </p:cxnSp>
        <p:cxnSp>
          <p:nvCxnSpPr>
            <p:cNvPr id="54" name="Straight Arrow Connector 111"/>
            <p:cNvCxnSpPr>
              <a:cxnSpLocks noChangeShapeType="1"/>
              <a:stCxn id="49" idx="0"/>
              <a:endCxn id="22" idx="4"/>
            </p:cNvCxnSpPr>
            <p:nvPr/>
          </p:nvCxnSpPr>
          <p:spPr bwMode="auto">
            <a:xfrm flipV="1">
              <a:off x="4820159" y="4073758"/>
              <a:ext cx="48960" cy="526516"/>
            </a:xfrm>
            <a:prstGeom prst="straightConnector1">
              <a:avLst/>
            </a:prstGeom>
            <a:noFill/>
            <a:ln w="19050">
              <a:solidFill>
                <a:schemeClr val="tx1"/>
              </a:solidFill>
              <a:round/>
              <a:headEnd/>
              <a:tailEnd type="triangle" w="lg" len="med"/>
            </a:ln>
          </p:spPr>
        </p:cxnSp>
        <p:cxnSp>
          <p:nvCxnSpPr>
            <p:cNvPr id="55" name="Straight Arrow Connector 114"/>
            <p:cNvCxnSpPr>
              <a:cxnSpLocks noChangeShapeType="1"/>
              <a:stCxn id="49" idx="7"/>
              <a:endCxn id="44" idx="4"/>
            </p:cNvCxnSpPr>
            <p:nvPr/>
          </p:nvCxnSpPr>
          <p:spPr bwMode="auto">
            <a:xfrm flipV="1">
              <a:off x="5870976" y="3297515"/>
              <a:ext cx="1156704" cy="1344813"/>
            </a:xfrm>
            <a:prstGeom prst="straightConnector1">
              <a:avLst/>
            </a:prstGeom>
            <a:noFill/>
            <a:ln w="19050">
              <a:solidFill>
                <a:schemeClr val="tx1"/>
              </a:solidFill>
              <a:round/>
              <a:headEnd/>
              <a:tailEnd type="triangle" w="lg" len="med"/>
            </a:ln>
          </p:spPr>
        </p:cxnSp>
        <p:cxnSp>
          <p:nvCxnSpPr>
            <p:cNvPr id="56" name="Curved Connector 34"/>
            <p:cNvCxnSpPr>
              <a:cxnSpLocks noChangeShapeType="1"/>
              <a:stCxn id="49" idx="5"/>
              <a:endCxn id="51" idx="6"/>
            </p:cNvCxnSpPr>
            <p:nvPr/>
          </p:nvCxnSpPr>
          <p:spPr bwMode="auto">
            <a:xfrm rot="5400000">
              <a:off x="5240752" y="5288797"/>
              <a:ext cx="1073632" cy="186816"/>
            </a:xfrm>
            <a:prstGeom prst="curvedConnector2">
              <a:avLst/>
            </a:prstGeom>
            <a:noFill/>
            <a:ln w="19050">
              <a:solidFill>
                <a:schemeClr val="tx1"/>
              </a:solidFill>
              <a:round/>
              <a:headEnd/>
              <a:tailEnd type="triangle" w="lg" len="med"/>
            </a:ln>
          </p:spPr>
        </p:cxnSp>
        <p:cxnSp>
          <p:nvCxnSpPr>
            <p:cNvPr id="57" name="Curved Connector 34"/>
            <p:cNvCxnSpPr>
              <a:cxnSpLocks noChangeShapeType="1"/>
              <a:stCxn id="49" idx="5"/>
              <a:endCxn id="50" idx="6"/>
            </p:cNvCxnSpPr>
            <p:nvPr/>
          </p:nvCxnSpPr>
          <p:spPr bwMode="auto">
            <a:xfrm rot="5400000">
              <a:off x="5402787" y="4775402"/>
              <a:ext cx="398203" cy="538177"/>
            </a:xfrm>
            <a:prstGeom prst="curvedConnector2">
              <a:avLst/>
            </a:prstGeom>
            <a:noFill/>
            <a:ln w="19050">
              <a:solidFill>
                <a:schemeClr val="tx1"/>
              </a:solidFill>
              <a:round/>
              <a:headEnd/>
              <a:tailEnd type="triangle" w="lg" len="med"/>
            </a:ln>
          </p:spPr>
        </p:cxnSp>
        <p:cxnSp>
          <p:nvCxnSpPr>
            <p:cNvPr id="58" name="Straight Arrow Connector 136"/>
            <p:cNvCxnSpPr>
              <a:cxnSpLocks noChangeShapeType="1"/>
              <a:stCxn id="49" idx="7"/>
              <a:endCxn id="52" idx="2"/>
            </p:cNvCxnSpPr>
            <p:nvPr/>
          </p:nvCxnSpPr>
          <p:spPr bwMode="auto">
            <a:xfrm flipV="1">
              <a:off x="5870976" y="4259968"/>
              <a:ext cx="821183" cy="382361"/>
            </a:xfrm>
            <a:prstGeom prst="straightConnector1">
              <a:avLst/>
            </a:prstGeom>
            <a:noFill/>
            <a:ln w="19050">
              <a:solidFill>
                <a:schemeClr val="tx1"/>
              </a:solidFill>
              <a:round/>
              <a:headEnd/>
              <a:tailEnd type="triangle" w="lg" len="med"/>
            </a:ln>
          </p:spPr>
        </p:cxnSp>
        <p:sp>
          <p:nvSpPr>
            <p:cNvPr id="59" name="TextBox 139"/>
            <p:cNvSpPr txBox="1">
              <a:spLocks noChangeArrowheads="1"/>
            </p:cNvSpPr>
            <p:nvPr/>
          </p:nvSpPr>
          <p:spPr bwMode="auto">
            <a:xfrm>
              <a:off x="6237120" y="3369235"/>
              <a:ext cx="57744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r:type</a:t>
              </a:r>
            </a:p>
          </p:txBody>
        </p:sp>
        <p:sp>
          <p:nvSpPr>
            <p:cNvPr id="60" name="TextBox 140"/>
            <p:cNvSpPr txBox="1">
              <a:spLocks noChangeArrowheads="1"/>
            </p:cNvSpPr>
            <p:nvPr/>
          </p:nvSpPr>
          <p:spPr bwMode="auto">
            <a:xfrm>
              <a:off x="2256959" y="4198761"/>
              <a:ext cx="80064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foaf:name</a:t>
              </a:r>
            </a:p>
          </p:txBody>
        </p:sp>
        <p:sp>
          <p:nvSpPr>
            <p:cNvPr id="61" name="TextBox 141"/>
            <p:cNvSpPr txBox="1">
              <a:spLocks noChangeArrowheads="1"/>
            </p:cNvSpPr>
            <p:nvPr/>
          </p:nvSpPr>
          <p:spPr bwMode="auto">
            <a:xfrm>
              <a:off x="4094399" y="4198761"/>
              <a:ext cx="82944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w:reference</a:t>
              </a:r>
            </a:p>
          </p:txBody>
        </p:sp>
        <p:sp>
          <p:nvSpPr>
            <p:cNvPr id="62" name="TextBox 142"/>
            <p:cNvSpPr txBox="1">
              <a:spLocks noChangeArrowheads="1"/>
            </p:cNvSpPr>
            <p:nvPr/>
          </p:nvSpPr>
          <p:spPr bwMode="auto">
            <a:xfrm>
              <a:off x="4854719" y="5579866"/>
              <a:ext cx="89856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w:author_of</a:t>
              </a:r>
            </a:p>
          </p:txBody>
        </p:sp>
        <p:sp>
          <p:nvSpPr>
            <p:cNvPr id="63" name="TextBox 143"/>
            <p:cNvSpPr txBox="1">
              <a:spLocks noChangeArrowheads="1"/>
            </p:cNvSpPr>
            <p:nvPr/>
          </p:nvSpPr>
          <p:spPr bwMode="auto">
            <a:xfrm>
              <a:off x="6335039" y="4404703"/>
              <a:ext cx="86976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w:author_of</a:t>
              </a:r>
            </a:p>
          </p:txBody>
        </p:sp>
        <p:sp>
          <p:nvSpPr>
            <p:cNvPr id="64" name="TextBox 144"/>
            <p:cNvSpPr txBox="1">
              <a:spLocks noChangeArrowheads="1"/>
            </p:cNvSpPr>
            <p:nvPr/>
          </p:nvSpPr>
          <p:spPr bwMode="auto">
            <a:xfrm>
              <a:off x="4785599" y="4957721"/>
              <a:ext cx="89856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w:author_of</a:t>
              </a:r>
            </a:p>
          </p:txBody>
        </p:sp>
        <p:sp>
          <p:nvSpPr>
            <p:cNvPr id="65" name="TextBox 146"/>
            <p:cNvSpPr txBox="1">
              <a:spLocks noChangeArrowheads="1"/>
            </p:cNvSpPr>
            <p:nvPr/>
          </p:nvSpPr>
          <p:spPr bwMode="auto">
            <a:xfrm>
              <a:off x="8448959" y="3576616"/>
              <a:ext cx="80064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w:isbn</a:t>
              </a:r>
            </a:p>
          </p:txBody>
        </p:sp>
      </p:grpSp>
    </p:spTree>
    <p:extLst>
      <p:ext uri="{BB962C8B-B14F-4D97-AF65-F5344CB8AC3E}">
        <p14:creationId xmlns:p14="http://schemas.microsoft.com/office/powerpoint/2010/main" val="345093124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3300" dirty="0"/>
              <a:t>Merge with Wikipedia data (3)</a:t>
            </a:r>
            <a:endParaRPr lang="zh-CN" altLang="en-US" sz="3300" dirty="0"/>
          </a:p>
        </p:txBody>
      </p:sp>
      <p:grpSp>
        <p:nvGrpSpPr>
          <p:cNvPr id="74" name="组合 73"/>
          <p:cNvGrpSpPr/>
          <p:nvPr/>
        </p:nvGrpSpPr>
        <p:grpSpPr>
          <a:xfrm>
            <a:off x="251520" y="1484784"/>
            <a:ext cx="8496299" cy="5112866"/>
            <a:chOff x="1647120" y="785366"/>
            <a:chExt cx="8897759" cy="5277239"/>
          </a:xfrm>
        </p:grpSpPr>
        <p:cxnSp>
          <p:nvCxnSpPr>
            <p:cNvPr id="4" name="Straight Arrow Connector 117"/>
            <p:cNvCxnSpPr>
              <a:cxnSpLocks noChangeShapeType="1"/>
              <a:stCxn id="53" idx="0"/>
              <a:endCxn id="43" idx="4"/>
            </p:cNvCxnSpPr>
            <p:nvPr/>
          </p:nvCxnSpPr>
          <p:spPr bwMode="auto">
            <a:xfrm flipH="1" flipV="1">
              <a:off x="7217040" y="1239539"/>
              <a:ext cx="1337759" cy="2876843"/>
            </a:xfrm>
            <a:prstGeom prst="straightConnector1">
              <a:avLst/>
            </a:prstGeom>
            <a:noFill/>
            <a:ln w="19050">
              <a:solidFill>
                <a:schemeClr val="tx1"/>
              </a:solidFill>
              <a:round/>
              <a:headEnd/>
              <a:tailEnd type="triangle" w="lg" len="med"/>
            </a:ln>
          </p:spPr>
        </p:cxnSp>
        <p:sp>
          <p:nvSpPr>
            <p:cNvPr id="5" name="Oval 5"/>
            <p:cNvSpPr/>
            <p:nvPr/>
          </p:nvSpPr>
          <p:spPr bwMode="auto">
            <a:xfrm>
              <a:off x="9191279" y="3161852"/>
              <a:ext cx="408960" cy="241945"/>
            </a:xfrm>
            <a:prstGeom prst="ellipse">
              <a:avLst/>
            </a:prstGeom>
            <a:solidFill>
              <a:srgbClr val="CFD101"/>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hangingPunct="0">
                <a:lnSpc>
                  <a:spcPct val="87000"/>
                </a:lnSpc>
                <a:buClr>
                  <a:srgbClr val="000000"/>
                </a:buClr>
                <a:buSzPct val="100000"/>
                <a:buFont typeface="Times New Roman" charset="0"/>
                <a:buNone/>
                <a:defRPr/>
              </a:pPr>
              <a:endParaRPr lang="en-US" sz="1350" b="1"/>
            </a:p>
          </p:txBody>
        </p:sp>
        <p:sp>
          <p:nvSpPr>
            <p:cNvPr id="6" name="Rectangle 7"/>
            <p:cNvSpPr/>
            <p:nvPr/>
          </p:nvSpPr>
          <p:spPr bwMode="auto">
            <a:xfrm>
              <a:off x="9053039" y="3648046"/>
              <a:ext cx="1455840" cy="204217"/>
            </a:xfrm>
            <a:prstGeom prst="rect">
              <a:avLst/>
            </a:prstGeom>
            <a:solidFill>
              <a:srgbClr val="CFD101"/>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sz="675" b="1" noProof="1">
                  <a:solidFill>
                    <a:srgbClr val="0D0D0D"/>
                  </a:solidFill>
                </a:rPr>
                <a:t>Besse, Christianne</a:t>
              </a:r>
            </a:p>
          </p:txBody>
        </p:sp>
        <p:sp>
          <p:nvSpPr>
            <p:cNvPr id="7" name="Rectangle 8"/>
            <p:cNvSpPr/>
            <p:nvPr/>
          </p:nvSpPr>
          <p:spPr bwMode="auto">
            <a:xfrm>
              <a:off x="9053039" y="1435973"/>
              <a:ext cx="1455840" cy="204217"/>
            </a:xfrm>
            <a:prstGeom prst="rect">
              <a:avLst/>
            </a:prstGeom>
            <a:solidFill>
              <a:srgbClr val="CFD101"/>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lang="fr-FR" sz="675" b="1">
                  <a:solidFill>
                    <a:srgbClr val="0D0D0D"/>
                  </a:solidFill>
                </a:rPr>
                <a:t>Le palais des miroirs</a:t>
              </a:r>
            </a:p>
          </p:txBody>
        </p:sp>
        <p:sp>
          <p:nvSpPr>
            <p:cNvPr id="8" name="TextBox 10"/>
            <p:cNvSpPr txBox="1">
              <a:spLocks noChangeArrowheads="1"/>
            </p:cNvSpPr>
            <p:nvPr/>
          </p:nvSpPr>
          <p:spPr bwMode="auto">
            <a:xfrm>
              <a:off x="8292719" y="1502799"/>
              <a:ext cx="69120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f:original</a:t>
              </a:r>
            </a:p>
          </p:txBody>
        </p:sp>
        <p:sp>
          <p:nvSpPr>
            <p:cNvPr id="9" name="TextBox 11"/>
            <p:cNvSpPr txBox="1">
              <a:spLocks noChangeArrowheads="1"/>
            </p:cNvSpPr>
            <p:nvPr/>
          </p:nvSpPr>
          <p:spPr bwMode="auto">
            <a:xfrm>
              <a:off x="2279279" y="3161852"/>
              <a:ext cx="55296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f:nom</a:t>
              </a:r>
            </a:p>
          </p:txBody>
        </p:sp>
        <p:sp>
          <p:nvSpPr>
            <p:cNvPr id="10" name="TextBox 12"/>
            <p:cNvSpPr txBox="1">
              <a:spLocks noChangeArrowheads="1"/>
            </p:cNvSpPr>
            <p:nvPr/>
          </p:nvSpPr>
          <p:spPr bwMode="auto">
            <a:xfrm>
              <a:off x="9122159" y="2747088"/>
              <a:ext cx="806400" cy="3607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f:traducteur</a:t>
              </a:r>
            </a:p>
          </p:txBody>
        </p:sp>
        <p:sp>
          <p:nvSpPr>
            <p:cNvPr id="11" name="TextBox 13"/>
            <p:cNvSpPr txBox="1">
              <a:spLocks noChangeArrowheads="1"/>
            </p:cNvSpPr>
            <p:nvPr/>
          </p:nvSpPr>
          <p:spPr bwMode="auto">
            <a:xfrm>
              <a:off x="5942639" y="2400012"/>
              <a:ext cx="62208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f:auteur</a:t>
              </a:r>
            </a:p>
          </p:txBody>
        </p:sp>
        <p:sp>
          <p:nvSpPr>
            <p:cNvPr id="12" name="TextBox 14"/>
            <p:cNvSpPr txBox="1">
              <a:spLocks noChangeArrowheads="1"/>
            </p:cNvSpPr>
            <p:nvPr/>
          </p:nvSpPr>
          <p:spPr bwMode="auto">
            <a:xfrm rot="19874736">
              <a:off x="8714639" y="1785551"/>
              <a:ext cx="61344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f:titre</a:t>
              </a:r>
            </a:p>
          </p:txBody>
        </p:sp>
        <p:sp>
          <p:nvSpPr>
            <p:cNvPr id="13" name="Oval 15"/>
            <p:cNvSpPr/>
            <p:nvPr/>
          </p:nvSpPr>
          <p:spPr bwMode="auto">
            <a:xfrm>
              <a:off x="7463280" y="2265788"/>
              <a:ext cx="2410560" cy="287169"/>
            </a:xfrm>
            <a:prstGeom prst="ellipse">
              <a:avLst/>
            </a:prstGeom>
            <a:solidFill>
              <a:srgbClr val="CFD101"/>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sz="675" b="1" noProof="1">
                  <a:solidFill>
                    <a:srgbClr val="0D0D0D"/>
                  </a:solidFill>
                </a:rPr>
                <a:t>http://…isbn/2020386682</a:t>
              </a:r>
            </a:p>
          </p:txBody>
        </p:sp>
        <p:cxnSp>
          <p:nvCxnSpPr>
            <p:cNvPr id="14" name="Straight Arrow Connector 17"/>
            <p:cNvCxnSpPr>
              <a:cxnSpLocks noChangeShapeType="1"/>
              <a:stCxn id="13" idx="4"/>
              <a:endCxn id="5" idx="1"/>
            </p:cNvCxnSpPr>
            <p:nvPr/>
          </p:nvCxnSpPr>
          <p:spPr bwMode="auto">
            <a:xfrm>
              <a:off x="8668560" y="2552958"/>
              <a:ext cx="582609" cy="644327"/>
            </a:xfrm>
            <a:prstGeom prst="straightConnector1">
              <a:avLst/>
            </a:prstGeom>
            <a:noFill/>
            <a:ln w="19050">
              <a:solidFill>
                <a:schemeClr val="tx1"/>
              </a:solidFill>
              <a:round/>
              <a:headEnd/>
              <a:tailEnd type="triangle" w="lg" len="med"/>
            </a:ln>
          </p:spPr>
        </p:cxnSp>
        <p:cxnSp>
          <p:nvCxnSpPr>
            <p:cNvPr id="15" name="Straight Arrow Connector 18"/>
            <p:cNvCxnSpPr>
              <a:cxnSpLocks noChangeShapeType="1"/>
              <a:stCxn id="5" idx="5"/>
              <a:endCxn id="6" idx="0"/>
            </p:cNvCxnSpPr>
            <p:nvPr/>
          </p:nvCxnSpPr>
          <p:spPr bwMode="auto">
            <a:xfrm>
              <a:off x="9540348" y="3368366"/>
              <a:ext cx="240611" cy="279680"/>
            </a:xfrm>
            <a:prstGeom prst="straightConnector1">
              <a:avLst/>
            </a:prstGeom>
            <a:noFill/>
            <a:ln w="19050">
              <a:solidFill>
                <a:schemeClr val="tx1"/>
              </a:solidFill>
              <a:round/>
              <a:headEnd/>
              <a:tailEnd type="triangle" w="lg" len="med"/>
            </a:ln>
          </p:spPr>
        </p:cxnSp>
        <p:cxnSp>
          <p:nvCxnSpPr>
            <p:cNvPr id="16" name="Straight Arrow Connector 19"/>
            <p:cNvCxnSpPr>
              <a:cxnSpLocks noChangeShapeType="1"/>
              <a:stCxn id="13" idx="0"/>
              <a:endCxn id="7" idx="2"/>
            </p:cNvCxnSpPr>
            <p:nvPr/>
          </p:nvCxnSpPr>
          <p:spPr bwMode="auto">
            <a:xfrm flipV="1">
              <a:off x="8668560" y="1640190"/>
              <a:ext cx="1112399" cy="625599"/>
            </a:xfrm>
            <a:prstGeom prst="straightConnector1">
              <a:avLst/>
            </a:prstGeom>
            <a:noFill/>
            <a:ln w="19050">
              <a:solidFill>
                <a:schemeClr val="tx1"/>
              </a:solidFill>
              <a:round/>
              <a:headEnd/>
              <a:tailEnd type="triangle" w="lg" len="med"/>
            </a:ln>
          </p:spPr>
        </p:cxnSp>
        <p:cxnSp>
          <p:nvCxnSpPr>
            <p:cNvPr id="17" name="Straight Arrow Connector 20"/>
            <p:cNvCxnSpPr>
              <a:cxnSpLocks noChangeShapeType="1"/>
              <a:stCxn id="13" idx="0"/>
              <a:endCxn id="43" idx="5"/>
            </p:cNvCxnSpPr>
            <p:nvPr/>
          </p:nvCxnSpPr>
          <p:spPr bwMode="auto">
            <a:xfrm flipH="1" flipV="1">
              <a:off x="8069302" y="1197485"/>
              <a:ext cx="599259" cy="1068304"/>
            </a:xfrm>
            <a:prstGeom prst="straightConnector1">
              <a:avLst/>
            </a:prstGeom>
            <a:noFill/>
            <a:ln w="19050">
              <a:solidFill>
                <a:schemeClr val="tx1"/>
              </a:solidFill>
              <a:round/>
              <a:headEnd/>
              <a:tailEnd type="triangle" w="lg" len="med"/>
            </a:ln>
          </p:spPr>
        </p:cxnSp>
        <p:sp>
          <p:nvSpPr>
            <p:cNvPr id="18" name="TextBox 21"/>
            <p:cNvSpPr txBox="1">
              <a:spLocks noChangeArrowheads="1"/>
            </p:cNvSpPr>
            <p:nvPr/>
          </p:nvSpPr>
          <p:spPr bwMode="auto">
            <a:xfrm>
              <a:off x="9882479" y="3300107"/>
              <a:ext cx="48384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f:nom</a:t>
              </a:r>
            </a:p>
          </p:txBody>
        </p:sp>
        <p:sp>
          <p:nvSpPr>
            <p:cNvPr id="19" name="Oval 22"/>
            <p:cNvSpPr/>
            <p:nvPr/>
          </p:nvSpPr>
          <p:spPr bwMode="auto">
            <a:xfrm>
              <a:off x="4446479" y="2147986"/>
              <a:ext cx="426240" cy="283709"/>
            </a:xfrm>
            <a:prstGeom prst="ellipse">
              <a:avLst/>
            </a:prstGeom>
            <a:solidFill>
              <a:srgbClr val="00B8FF"/>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hangingPunct="0">
                <a:lnSpc>
                  <a:spcPct val="87000"/>
                </a:lnSpc>
                <a:buClr>
                  <a:srgbClr val="000000"/>
                </a:buClr>
                <a:buSzPct val="100000"/>
                <a:buFont typeface="Times New Roman" charset="0"/>
                <a:buNone/>
                <a:defRPr/>
              </a:pPr>
              <a:endParaRPr lang="en-US" sz="1350" b="1"/>
            </a:p>
          </p:txBody>
        </p:sp>
        <p:sp>
          <p:nvSpPr>
            <p:cNvPr id="20" name="Oval 23"/>
            <p:cNvSpPr/>
            <p:nvPr/>
          </p:nvSpPr>
          <p:spPr bwMode="auto">
            <a:xfrm>
              <a:off x="5182319" y="2539708"/>
              <a:ext cx="426240" cy="283709"/>
            </a:xfrm>
            <a:prstGeom prst="ellipse">
              <a:avLst/>
            </a:prstGeom>
            <a:gradFill flip="none" rotWithShape="1">
              <a:gsLst>
                <a:gs pos="0">
                  <a:srgbClr val="00B8FF"/>
                </a:gs>
                <a:gs pos="100000">
                  <a:srgbClr val="C0CF14"/>
                </a:gs>
              </a:gsLst>
              <a:lin ang="0" scaled="1"/>
              <a:tileRect/>
            </a:gra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hangingPunct="0">
                <a:lnSpc>
                  <a:spcPct val="87000"/>
                </a:lnSpc>
                <a:buClr>
                  <a:srgbClr val="000000"/>
                </a:buClr>
                <a:buSzPct val="100000"/>
                <a:buFont typeface="Times New Roman" charset="0"/>
                <a:buNone/>
                <a:defRPr/>
              </a:pPr>
              <a:endParaRPr lang="en-US" sz="1350" b="1"/>
            </a:p>
          </p:txBody>
        </p:sp>
        <p:sp>
          <p:nvSpPr>
            <p:cNvPr id="21" name="Rectangle 24"/>
            <p:cNvSpPr/>
            <p:nvPr/>
          </p:nvSpPr>
          <p:spPr bwMode="auto">
            <a:xfrm>
              <a:off x="1795439" y="3786300"/>
              <a:ext cx="1514880" cy="204217"/>
            </a:xfrm>
            <a:prstGeom prst="rect">
              <a:avLst/>
            </a:prstGeom>
            <a:gradFill flip="none" rotWithShape="1">
              <a:gsLst>
                <a:gs pos="0">
                  <a:srgbClr val="00B8FF"/>
                </a:gs>
                <a:gs pos="100000">
                  <a:srgbClr val="CFD20F"/>
                </a:gs>
              </a:gsLst>
              <a:lin ang="0" scaled="1"/>
              <a:tileRect/>
            </a:gra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sz="675" b="1" noProof="1">
                  <a:solidFill>
                    <a:srgbClr val="0D0D0D"/>
                  </a:solidFill>
                </a:rPr>
                <a:t>Ghosh, Amitav</a:t>
              </a:r>
            </a:p>
          </p:txBody>
        </p:sp>
        <p:sp>
          <p:nvSpPr>
            <p:cNvPr id="22" name="Oval 25"/>
            <p:cNvSpPr/>
            <p:nvPr/>
          </p:nvSpPr>
          <p:spPr bwMode="auto">
            <a:xfrm>
              <a:off x="3454319" y="3786588"/>
              <a:ext cx="2793600" cy="287169"/>
            </a:xfrm>
            <a:prstGeom prst="ellipse">
              <a:avLst/>
            </a:prstGeom>
            <a:solidFill>
              <a:srgbClr val="00B8FF"/>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sz="675" b="1" noProof="1">
                  <a:solidFill>
                    <a:srgbClr val="0D0D0D"/>
                  </a:solidFill>
                </a:rPr>
                <a:t>http://www.amitavghosh.com</a:t>
              </a:r>
            </a:p>
          </p:txBody>
        </p:sp>
        <p:sp>
          <p:nvSpPr>
            <p:cNvPr id="23" name="Rectangle 26"/>
            <p:cNvSpPr/>
            <p:nvPr/>
          </p:nvSpPr>
          <p:spPr bwMode="auto">
            <a:xfrm>
              <a:off x="1795439" y="855851"/>
              <a:ext cx="1514880" cy="231063"/>
            </a:xfrm>
            <a:prstGeom prst="rect">
              <a:avLst/>
            </a:prstGeom>
            <a:solidFill>
              <a:srgbClr val="00B8FF"/>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lang="en-US" sz="825" b="1">
                  <a:solidFill>
                    <a:srgbClr val="0D0D0D"/>
                  </a:solidFill>
                </a:rPr>
                <a:t>The Glass Palace</a:t>
              </a:r>
            </a:p>
          </p:txBody>
        </p:sp>
        <p:sp>
          <p:nvSpPr>
            <p:cNvPr id="24" name="Rectangle 27"/>
            <p:cNvSpPr/>
            <p:nvPr/>
          </p:nvSpPr>
          <p:spPr bwMode="auto">
            <a:xfrm>
              <a:off x="1795439" y="1201487"/>
              <a:ext cx="1514880" cy="231063"/>
            </a:xfrm>
            <a:prstGeom prst="rect">
              <a:avLst/>
            </a:prstGeom>
            <a:solidFill>
              <a:srgbClr val="00B8FF"/>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lang="en-US" sz="825" b="1">
                  <a:solidFill>
                    <a:srgbClr val="0D0D0D"/>
                  </a:solidFill>
                </a:rPr>
                <a:t>2000</a:t>
              </a:r>
            </a:p>
          </p:txBody>
        </p:sp>
        <p:sp>
          <p:nvSpPr>
            <p:cNvPr id="25" name="Rectangle 28"/>
            <p:cNvSpPr/>
            <p:nvPr/>
          </p:nvSpPr>
          <p:spPr bwMode="auto">
            <a:xfrm>
              <a:off x="1795439" y="1990691"/>
              <a:ext cx="1514880" cy="231063"/>
            </a:xfrm>
            <a:prstGeom prst="rect">
              <a:avLst/>
            </a:prstGeom>
            <a:solidFill>
              <a:srgbClr val="00B8FF"/>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lang="en-US" sz="825" b="1">
                  <a:solidFill>
                    <a:srgbClr val="0D0D0D"/>
                  </a:solidFill>
                </a:rPr>
                <a:t>London</a:t>
              </a:r>
            </a:p>
          </p:txBody>
        </p:sp>
        <p:sp>
          <p:nvSpPr>
            <p:cNvPr id="26" name="Rectangle 29"/>
            <p:cNvSpPr/>
            <p:nvPr/>
          </p:nvSpPr>
          <p:spPr bwMode="auto">
            <a:xfrm>
              <a:off x="1795439" y="2353608"/>
              <a:ext cx="1514880" cy="231063"/>
            </a:xfrm>
            <a:prstGeom prst="rect">
              <a:avLst/>
            </a:prstGeom>
            <a:solidFill>
              <a:srgbClr val="00B8FF"/>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lang="en-US" sz="825" b="1">
                  <a:solidFill>
                    <a:srgbClr val="0D0D0D"/>
                  </a:solidFill>
                </a:rPr>
                <a:t>Harper Collins</a:t>
              </a:r>
            </a:p>
          </p:txBody>
        </p:sp>
        <p:cxnSp>
          <p:nvCxnSpPr>
            <p:cNvPr id="27" name="Curved Connector 20"/>
            <p:cNvCxnSpPr>
              <a:cxnSpLocks noChangeShapeType="1"/>
              <a:stCxn id="43" idx="3"/>
              <a:endCxn id="19" idx="6"/>
            </p:cNvCxnSpPr>
            <p:nvPr/>
          </p:nvCxnSpPr>
          <p:spPr bwMode="auto">
            <a:xfrm rot="5400000">
              <a:off x="5072572" y="997633"/>
              <a:ext cx="1092356" cy="1492060"/>
            </a:xfrm>
            <a:prstGeom prst="curvedConnector2">
              <a:avLst/>
            </a:prstGeom>
            <a:noFill/>
            <a:ln w="19050">
              <a:solidFill>
                <a:schemeClr val="tx1"/>
              </a:solidFill>
              <a:round/>
              <a:headEnd/>
              <a:tailEnd type="triangle" w="lg" len="med"/>
            </a:ln>
          </p:spPr>
        </p:cxnSp>
        <p:cxnSp>
          <p:nvCxnSpPr>
            <p:cNvPr id="28" name="Curved Connector 34"/>
            <p:cNvCxnSpPr>
              <a:cxnSpLocks noChangeShapeType="1"/>
              <a:stCxn id="43" idx="3"/>
              <a:endCxn id="20" idx="6"/>
            </p:cNvCxnSpPr>
            <p:nvPr/>
          </p:nvCxnSpPr>
          <p:spPr bwMode="auto">
            <a:xfrm rot="5400000">
              <a:off x="5244631" y="1561414"/>
              <a:ext cx="1484078" cy="756220"/>
            </a:xfrm>
            <a:prstGeom prst="curvedConnector2">
              <a:avLst/>
            </a:prstGeom>
            <a:noFill/>
            <a:ln w="19050">
              <a:solidFill>
                <a:schemeClr val="tx1"/>
              </a:solidFill>
              <a:round/>
              <a:headEnd/>
              <a:tailEnd type="triangle" w="lg" len="med"/>
            </a:ln>
          </p:spPr>
        </p:cxnSp>
        <p:cxnSp>
          <p:nvCxnSpPr>
            <p:cNvPr id="29" name="Curved Connector 35"/>
            <p:cNvCxnSpPr>
              <a:cxnSpLocks noChangeShapeType="1"/>
              <a:stCxn id="20" idx="2"/>
              <a:endCxn id="21" idx="0"/>
            </p:cNvCxnSpPr>
            <p:nvPr/>
          </p:nvCxnSpPr>
          <p:spPr bwMode="auto">
            <a:xfrm rot="10800000" flipV="1">
              <a:off x="2552879" y="2681562"/>
              <a:ext cx="2629440" cy="1104737"/>
            </a:xfrm>
            <a:prstGeom prst="curvedConnector2">
              <a:avLst/>
            </a:prstGeom>
            <a:noFill/>
            <a:ln w="19050">
              <a:solidFill>
                <a:schemeClr val="tx1"/>
              </a:solidFill>
              <a:round/>
              <a:headEnd/>
              <a:tailEnd type="triangle" w="lg" len="med"/>
            </a:ln>
          </p:spPr>
        </p:cxnSp>
        <p:cxnSp>
          <p:nvCxnSpPr>
            <p:cNvPr id="30" name="Straight Arrow Connector 33"/>
            <p:cNvCxnSpPr>
              <a:cxnSpLocks noChangeShapeType="1"/>
              <a:stCxn id="19" idx="2"/>
              <a:endCxn id="25" idx="3"/>
            </p:cNvCxnSpPr>
            <p:nvPr/>
          </p:nvCxnSpPr>
          <p:spPr bwMode="auto">
            <a:xfrm flipH="1" flipV="1">
              <a:off x="3310319" y="2106223"/>
              <a:ext cx="1136160" cy="183617"/>
            </a:xfrm>
            <a:prstGeom prst="straightConnector1">
              <a:avLst/>
            </a:prstGeom>
            <a:noFill/>
            <a:ln w="19050">
              <a:solidFill>
                <a:schemeClr val="tx1"/>
              </a:solidFill>
              <a:round/>
              <a:headEnd/>
              <a:tailEnd type="triangle" w="lg" len="med"/>
            </a:ln>
          </p:spPr>
        </p:cxnSp>
        <p:cxnSp>
          <p:nvCxnSpPr>
            <p:cNvPr id="31" name="Straight Arrow Connector 34"/>
            <p:cNvCxnSpPr>
              <a:cxnSpLocks noChangeShapeType="1"/>
              <a:stCxn id="19" idx="2"/>
              <a:endCxn id="26" idx="3"/>
            </p:cNvCxnSpPr>
            <p:nvPr/>
          </p:nvCxnSpPr>
          <p:spPr bwMode="auto">
            <a:xfrm flipH="1">
              <a:off x="3310319" y="2289840"/>
              <a:ext cx="1136160" cy="179300"/>
            </a:xfrm>
            <a:prstGeom prst="straightConnector1">
              <a:avLst/>
            </a:prstGeom>
            <a:noFill/>
            <a:ln w="19050">
              <a:solidFill>
                <a:schemeClr val="tx1"/>
              </a:solidFill>
              <a:round/>
              <a:headEnd/>
              <a:tailEnd type="triangle" w="lg" len="med"/>
            </a:ln>
          </p:spPr>
        </p:cxnSp>
        <p:cxnSp>
          <p:nvCxnSpPr>
            <p:cNvPr id="32" name="Straight Arrow Connector 35"/>
            <p:cNvCxnSpPr>
              <a:cxnSpLocks noChangeShapeType="1"/>
              <a:stCxn id="43" idx="2"/>
              <a:endCxn id="23" idx="3"/>
            </p:cNvCxnSpPr>
            <p:nvPr/>
          </p:nvCxnSpPr>
          <p:spPr bwMode="auto">
            <a:xfrm flipH="1" flipV="1">
              <a:off x="3310319" y="971383"/>
              <a:ext cx="2701441" cy="124572"/>
            </a:xfrm>
            <a:prstGeom prst="straightConnector1">
              <a:avLst/>
            </a:prstGeom>
            <a:noFill/>
            <a:ln w="19050">
              <a:solidFill>
                <a:schemeClr val="tx1"/>
              </a:solidFill>
              <a:round/>
              <a:headEnd/>
              <a:tailEnd type="triangle" w="lg" len="med"/>
            </a:ln>
          </p:spPr>
        </p:cxnSp>
        <p:cxnSp>
          <p:nvCxnSpPr>
            <p:cNvPr id="33" name="Straight Arrow Connector 36"/>
            <p:cNvCxnSpPr>
              <a:cxnSpLocks noChangeShapeType="1"/>
              <a:stCxn id="43" idx="2"/>
              <a:endCxn id="24" idx="3"/>
            </p:cNvCxnSpPr>
            <p:nvPr/>
          </p:nvCxnSpPr>
          <p:spPr bwMode="auto">
            <a:xfrm flipH="1">
              <a:off x="3310319" y="1095955"/>
              <a:ext cx="2701441" cy="221064"/>
            </a:xfrm>
            <a:prstGeom prst="straightConnector1">
              <a:avLst/>
            </a:prstGeom>
            <a:noFill/>
            <a:ln w="19050">
              <a:solidFill>
                <a:schemeClr val="tx1"/>
              </a:solidFill>
              <a:round/>
              <a:headEnd/>
              <a:tailEnd type="triangle" w="lg" len="med"/>
            </a:ln>
          </p:spPr>
        </p:cxnSp>
        <p:sp>
          <p:nvSpPr>
            <p:cNvPr id="34" name="TextBox 37"/>
            <p:cNvSpPr txBox="1">
              <a:spLocks noChangeArrowheads="1"/>
            </p:cNvSpPr>
            <p:nvPr/>
          </p:nvSpPr>
          <p:spPr bwMode="auto">
            <a:xfrm rot="238339">
              <a:off x="3889200" y="785366"/>
              <a:ext cx="53136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a:title</a:t>
              </a:r>
            </a:p>
          </p:txBody>
        </p:sp>
        <p:sp>
          <p:nvSpPr>
            <p:cNvPr id="35" name="TextBox 38"/>
            <p:cNvSpPr txBox="1">
              <a:spLocks noChangeArrowheads="1"/>
            </p:cNvSpPr>
            <p:nvPr/>
          </p:nvSpPr>
          <p:spPr bwMode="auto">
            <a:xfrm rot="21319586">
              <a:off x="3899279" y="1197969"/>
              <a:ext cx="51264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a:year</a:t>
              </a:r>
            </a:p>
          </p:txBody>
        </p:sp>
        <p:sp>
          <p:nvSpPr>
            <p:cNvPr id="36" name="TextBox 39"/>
            <p:cNvSpPr txBox="1">
              <a:spLocks noChangeArrowheads="1"/>
            </p:cNvSpPr>
            <p:nvPr/>
          </p:nvSpPr>
          <p:spPr bwMode="auto">
            <a:xfrm rot="610119">
              <a:off x="3650160" y="1935327"/>
              <a:ext cx="49248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a:city</a:t>
              </a:r>
            </a:p>
          </p:txBody>
        </p:sp>
        <p:sp>
          <p:nvSpPr>
            <p:cNvPr id="37" name="TextBox 40"/>
            <p:cNvSpPr txBox="1">
              <a:spLocks noChangeArrowheads="1"/>
            </p:cNvSpPr>
            <p:nvPr/>
          </p:nvSpPr>
          <p:spPr bwMode="auto">
            <a:xfrm rot="21074880">
              <a:off x="3559439" y="2354412"/>
              <a:ext cx="75168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a:p_name</a:t>
              </a:r>
            </a:p>
          </p:txBody>
        </p:sp>
        <p:sp>
          <p:nvSpPr>
            <p:cNvPr id="38" name="TextBox 41"/>
            <p:cNvSpPr txBox="1">
              <a:spLocks noChangeArrowheads="1"/>
            </p:cNvSpPr>
            <p:nvPr/>
          </p:nvSpPr>
          <p:spPr bwMode="auto">
            <a:xfrm>
              <a:off x="2492399" y="2940068"/>
              <a:ext cx="68544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wrap="square"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a:name</a:t>
              </a:r>
            </a:p>
          </p:txBody>
        </p:sp>
        <p:sp>
          <p:nvSpPr>
            <p:cNvPr id="39" name="TextBox 42"/>
            <p:cNvSpPr txBox="1">
              <a:spLocks noChangeArrowheads="1"/>
            </p:cNvSpPr>
            <p:nvPr/>
          </p:nvSpPr>
          <p:spPr bwMode="auto">
            <a:xfrm>
              <a:off x="4422000" y="3092726"/>
              <a:ext cx="91296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a:homepage</a:t>
              </a:r>
            </a:p>
          </p:txBody>
        </p:sp>
        <p:sp>
          <p:nvSpPr>
            <p:cNvPr id="40" name="TextBox 43"/>
            <p:cNvSpPr txBox="1">
              <a:spLocks noChangeArrowheads="1"/>
            </p:cNvSpPr>
            <p:nvPr/>
          </p:nvSpPr>
          <p:spPr bwMode="auto">
            <a:xfrm>
              <a:off x="5458800" y="2263199"/>
              <a:ext cx="64080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a:author</a:t>
              </a:r>
            </a:p>
          </p:txBody>
        </p:sp>
        <p:sp>
          <p:nvSpPr>
            <p:cNvPr id="41" name="TextBox 44"/>
            <p:cNvSpPr txBox="1">
              <a:spLocks noChangeArrowheads="1"/>
            </p:cNvSpPr>
            <p:nvPr/>
          </p:nvSpPr>
          <p:spPr bwMode="auto">
            <a:xfrm rot="20242754">
              <a:off x="5118959" y="1817234"/>
              <a:ext cx="81648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a:publisher</a:t>
              </a:r>
            </a:p>
          </p:txBody>
        </p:sp>
        <p:cxnSp>
          <p:nvCxnSpPr>
            <p:cNvPr id="42" name="Straight Arrow Connector 45"/>
            <p:cNvCxnSpPr>
              <a:cxnSpLocks noChangeShapeType="1"/>
              <a:stCxn id="20" idx="4"/>
              <a:endCxn id="22" idx="0"/>
            </p:cNvCxnSpPr>
            <p:nvPr/>
          </p:nvCxnSpPr>
          <p:spPr bwMode="auto">
            <a:xfrm flipH="1">
              <a:off x="4851119" y="2823418"/>
              <a:ext cx="544320" cy="963171"/>
            </a:xfrm>
            <a:prstGeom prst="straightConnector1">
              <a:avLst/>
            </a:prstGeom>
            <a:noFill/>
            <a:ln w="19050">
              <a:solidFill>
                <a:schemeClr val="tx1"/>
              </a:solidFill>
              <a:round/>
              <a:headEnd/>
              <a:tailEnd type="triangle" w="lg" len="med"/>
            </a:ln>
          </p:spPr>
        </p:cxnSp>
        <p:sp>
          <p:nvSpPr>
            <p:cNvPr id="43" name="Oval 46"/>
            <p:cNvSpPr/>
            <p:nvPr/>
          </p:nvSpPr>
          <p:spPr bwMode="auto">
            <a:xfrm>
              <a:off x="6011760" y="952370"/>
              <a:ext cx="2410560" cy="287169"/>
            </a:xfrm>
            <a:prstGeom prst="ellipse">
              <a:avLst/>
            </a:prstGeom>
            <a:gradFill flip="none" rotWithShape="1">
              <a:gsLst>
                <a:gs pos="0">
                  <a:srgbClr val="00B9FF"/>
                </a:gs>
                <a:gs pos="100000">
                  <a:srgbClr val="CFD20F"/>
                </a:gs>
              </a:gsLst>
              <a:lin ang="0" scaled="1"/>
              <a:tileRect/>
            </a:gra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sz="675" b="1" noProof="1">
                  <a:solidFill>
                    <a:srgbClr val="0D0D0D"/>
                  </a:solidFill>
                </a:rPr>
                <a:t>http://…isbn/000651409X</a:t>
              </a:r>
            </a:p>
          </p:txBody>
        </p:sp>
        <p:sp>
          <p:nvSpPr>
            <p:cNvPr id="44" name="Oval 57"/>
            <p:cNvSpPr/>
            <p:nvPr/>
          </p:nvSpPr>
          <p:spPr bwMode="auto">
            <a:xfrm>
              <a:off x="6080880" y="3010346"/>
              <a:ext cx="1857600" cy="287169"/>
            </a:xfrm>
            <a:prstGeom prst="ellipse">
              <a:avLst/>
            </a:prstGeom>
            <a:solidFill>
              <a:srgbClr val="3366FF"/>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sz="675" b="1" noProof="1">
                  <a:solidFill>
                    <a:srgbClr val="CFD20F"/>
                  </a:solidFill>
                </a:rPr>
                <a:t>http://…foaf/Person</a:t>
              </a:r>
            </a:p>
          </p:txBody>
        </p:sp>
        <p:cxnSp>
          <p:nvCxnSpPr>
            <p:cNvPr id="45" name="Straight Arrow Connector 58"/>
            <p:cNvCxnSpPr>
              <a:cxnSpLocks noChangeShapeType="1"/>
              <a:stCxn id="20" idx="5"/>
              <a:endCxn id="44" idx="2"/>
            </p:cNvCxnSpPr>
            <p:nvPr/>
          </p:nvCxnSpPr>
          <p:spPr bwMode="auto">
            <a:xfrm>
              <a:off x="5546137" y="2781870"/>
              <a:ext cx="534743" cy="372061"/>
            </a:xfrm>
            <a:prstGeom prst="straightConnector1">
              <a:avLst/>
            </a:prstGeom>
            <a:noFill/>
            <a:ln w="19050">
              <a:solidFill>
                <a:schemeClr val="tx1"/>
              </a:solidFill>
              <a:round/>
              <a:headEnd/>
              <a:tailEnd type="triangle" w="lg" len="med"/>
            </a:ln>
          </p:spPr>
        </p:cxnSp>
        <p:cxnSp>
          <p:nvCxnSpPr>
            <p:cNvPr id="46" name="Straight Arrow Connector 61"/>
            <p:cNvCxnSpPr>
              <a:cxnSpLocks noChangeShapeType="1"/>
              <a:stCxn id="5" idx="2"/>
              <a:endCxn id="44" idx="6"/>
            </p:cNvCxnSpPr>
            <p:nvPr/>
          </p:nvCxnSpPr>
          <p:spPr bwMode="auto">
            <a:xfrm flipH="1" flipV="1">
              <a:off x="7938480" y="3153931"/>
              <a:ext cx="1252799" cy="128895"/>
            </a:xfrm>
            <a:prstGeom prst="straightConnector1">
              <a:avLst/>
            </a:prstGeom>
            <a:noFill/>
            <a:ln w="19050">
              <a:solidFill>
                <a:schemeClr val="tx1"/>
              </a:solidFill>
              <a:round/>
              <a:headEnd/>
              <a:tailEnd type="triangle" w="lg" len="med"/>
            </a:ln>
          </p:spPr>
        </p:cxnSp>
        <p:sp>
          <p:nvSpPr>
            <p:cNvPr id="47" name="TextBox 64"/>
            <p:cNvSpPr txBox="1">
              <a:spLocks noChangeArrowheads="1"/>
            </p:cNvSpPr>
            <p:nvPr/>
          </p:nvSpPr>
          <p:spPr bwMode="auto">
            <a:xfrm>
              <a:off x="8223600" y="2954471"/>
              <a:ext cx="57744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r:type</a:t>
              </a:r>
            </a:p>
          </p:txBody>
        </p:sp>
        <p:sp>
          <p:nvSpPr>
            <p:cNvPr id="48" name="TextBox 65"/>
            <p:cNvSpPr txBox="1">
              <a:spLocks noChangeArrowheads="1"/>
            </p:cNvSpPr>
            <p:nvPr/>
          </p:nvSpPr>
          <p:spPr bwMode="auto">
            <a:xfrm>
              <a:off x="5804400" y="2747088"/>
              <a:ext cx="57744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r:type</a:t>
              </a:r>
            </a:p>
          </p:txBody>
        </p:sp>
        <p:sp>
          <p:nvSpPr>
            <p:cNvPr id="49" name="Oval 84"/>
            <p:cNvSpPr/>
            <p:nvPr/>
          </p:nvSpPr>
          <p:spPr bwMode="auto">
            <a:xfrm>
              <a:off x="3316079" y="4600274"/>
              <a:ext cx="2972160" cy="287169"/>
            </a:xfrm>
            <a:prstGeom prst="ellipse">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sz="675" b="1" noProof="1">
                  <a:solidFill>
                    <a:srgbClr val="0D0D0D"/>
                  </a:solidFill>
                </a:rPr>
                <a:t>http://dbpedia.org/../Amitav_Ghosh</a:t>
              </a:r>
            </a:p>
          </p:txBody>
        </p:sp>
        <p:sp>
          <p:nvSpPr>
            <p:cNvPr id="50" name="Oval 100"/>
            <p:cNvSpPr/>
            <p:nvPr/>
          </p:nvSpPr>
          <p:spPr bwMode="auto">
            <a:xfrm>
              <a:off x="1899119" y="5100007"/>
              <a:ext cx="3415680" cy="287169"/>
            </a:xfrm>
            <a:prstGeom prst="ellipse">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sz="675" b="1" noProof="1">
                  <a:solidFill>
                    <a:srgbClr val="0D0D0D"/>
                  </a:solidFill>
                </a:rPr>
                <a:t>http://dbpedia.org/../The_Hungry_Tide</a:t>
              </a:r>
            </a:p>
          </p:txBody>
        </p:sp>
        <p:sp>
          <p:nvSpPr>
            <p:cNvPr id="51" name="Oval 101"/>
            <p:cNvSpPr/>
            <p:nvPr/>
          </p:nvSpPr>
          <p:spPr bwMode="auto">
            <a:xfrm>
              <a:off x="1647120" y="5775436"/>
              <a:ext cx="4019040" cy="287169"/>
            </a:xfrm>
            <a:prstGeom prst="ellipse">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sz="675" b="1" noProof="1">
                  <a:solidFill>
                    <a:srgbClr val="0D0D0D"/>
                  </a:solidFill>
                </a:rPr>
                <a:t>http://dbpedia.org/../The_Calcutta_Chromosome</a:t>
              </a:r>
            </a:p>
          </p:txBody>
        </p:sp>
        <p:sp>
          <p:nvSpPr>
            <p:cNvPr id="52" name="Oval 102"/>
            <p:cNvSpPr/>
            <p:nvPr/>
          </p:nvSpPr>
          <p:spPr bwMode="auto">
            <a:xfrm>
              <a:off x="6633839" y="4945909"/>
              <a:ext cx="3761280" cy="287169"/>
            </a:xfrm>
            <a:prstGeom prst="ellipse">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sz="675" b="1" noProof="1">
                  <a:solidFill>
                    <a:srgbClr val="0D0D0D"/>
                  </a:solidFill>
                </a:rPr>
                <a:t>http://dbpedia.org/../Kolkata</a:t>
              </a:r>
            </a:p>
          </p:txBody>
        </p:sp>
        <p:sp>
          <p:nvSpPr>
            <p:cNvPr id="53" name="Oval 103"/>
            <p:cNvSpPr/>
            <p:nvPr/>
          </p:nvSpPr>
          <p:spPr bwMode="auto">
            <a:xfrm>
              <a:off x="6674159" y="4116383"/>
              <a:ext cx="3761280" cy="287169"/>
            </a:xfrm>
            <a:prstGeom prst="ellipse">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lIns="62209" tIns="31105" rIns="62209" bIns="31105"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sz="675" b="1" noProof="1">
                  <a:solidFill>
                    <a:srgbClr val="0D0D0D"/>
                  </a:solidFill>
                </a:rPr>
                <a:t>http://dbpedia.org/../The_Glass_Palace</a:t>
              </a:r>
            </a:p>
          </p:txBody>
        </p:sp>
        <p:cxnSp>
          <p:nvCxnSpPr>
            <p:cNvPr id="54" name="Straight Arrow Connector 105"/>
            <p:cNvCxnSpPr>
              <a:cxnSpLocks noChangeShapeType="1"/>
              <a:stCxn id="49" idx="2"/>
              <a:endCxn id="21" idx="2"/>
            </p:cNvCxnSpPr>
            <p:nvPr/>
          </p:nvCxnSpPr>
          <p:spPr bwMode="auto">
            <a:xfrm flipH="1" flipV="1">
              <a:off x="2552879" y="3990518"/>
              <a:ext cx="763200" cy="753341"/>
            </a:xfrm>
            <a:prstGeom prst="straightConnector1">
              <a:avLst/>
            </a:prstGeom>
            <a:noFill/>
            <a:ln w="19050">
              <a:solidFill>
                <a:schemeClr val="tx1"/>
              </a:solidFill>
              <a:round/>
              <a:headEnd/>
              <a:tailEnd type="triangle" w="lg" len="med"/>
            </a:ln>
          </p:spPr>
        </p:cxnSp>
        <p:cxnSp>
          <p:nvCxnSpPr>
            <p:cNvPr id="55" name="Straight Arrow Connector 111"/>
            <p:cNvCxnSpPr>
              <a:cxnSpLocks noChangeShapeType="1"/>
              <a:stCxn id="49" idx="0"/>
              <a:endCxn id="22" idx="4"/>
            </p:cNvCxnSpPr>
            <p:nvPr/>
          </p:nvCxnSpPr>
          <p:spPr bwMode="auto">
            <a:xfrm flipV="1">
              <a:off x="4802159" y="4073758"/>
              <a:ext cx="48960" cy="526516"/>
            </a:xfrm>
            <a:prstGeom prst="straightConnector1">
              <a:avLst/>
            </a:prstGeom>
            <a:noFill/>
            <a:ln w="19050">
              <a:solidFill>
                <a:schemeClr val="tx1"/>
              </a:solidFill>
              <a:round/>
              <a:headEnd/>
              <a:tailEnd type="triangle" w="lg" len="med"/>
            </a:ln>
          </p:spPr>
        </p:cxnSp>
        <p:cxnSp>
          <p:nvCxnSpPr>
            <p:cNvPr id="56" name="Straight Arrow Connector 114"/>
            <p:cNvCxnSpPr>
              <a:cxnSpLocks noChangeShapeType="1"/>
              <a:stCxn id="49" idx="7"/>
              <a:endCxn id="44" idx="4"/>
            </p:cNvCxnSpPr>
            <p:nvPr/>
          </p:nvCxnSpPr>
          <p:spPr bwMode="auto">
            <a:xfrm flipV="1">
              <a:off x="5852976" y="3297515"/>
              <a:ext cx="1156704" cy="1344813"/>
            </a:xfrm>
            <a:prstGeom prst="straightConnector1">
              <a:avLst/>
            </a:prstGeom>
            <a:noFill/>
            <a:ln w="19050">
              <a:solidFill>
                <a:schemeClr val="tx1"/>
              </a:solidFill>
              <a:round/>
              <a:headEnd/>
              <a:tailEnd type="triangle" w="lg" len="med"/>
            </a:ln>
          </p:spPr>
        </p:cxnSp>
        <p:cxnSp>
          <p:nvCxnSpPr>
            <p:cNvPr id="57" name="Straight Arrow Connector 120"/>
            <p:cNvCxnSpPr>
              <a:cxnSpLocks noChangeShapeType="1"/>
              <a:stCxn id="49" idx="5"/>
              <a:endCxn id="52" idx="1"/>
            </p:cNvCxnSpPr>
            <p:nvPr/>
          </p:nvCxnSpPr>
          <p:spPr bwMode="auto">
            <a:xfrm>
              <a:off x="5852976" y="4845389"/>
              <a:ext cx="1331689" cy="142575"/>
            </a:xfrm>
            <a:prstGeom prst="straightConnector1">
              <a:avLst/>
            </a:prstGeom>
            <a:noFill/>
            <a:ln w="19050">
              <a:solidFill>
                <a:schemeClr val="tx1"/>
              </a:solidFill>
              <a:round/>
              <a:headEnd/>
              <a:tailEnd type="triangle" w="lg" len="med"/>
            </a:ln>
          </p:spPr>
        </p:cxnSp>
        <p:cxnSp>
          <p:nvCxnSpPr>
            <p:cNvPr id="58" name="Curved Connector 34"/>
            <p:cNvCxnSpPr>
              <a:cxnSpLocks noChangeShapeType="1"/>
              <a:stCxn id="49" idx="5"/>
              <a:endCxn id="51" idx="6"/>
            </p:cNvCxnSpPr>
            <p:nvPr/>
          </p:nvCxnSpPr>
          <p:spPr bwMode="auto">
            <a:xfrm rot="5400000">
              <a:off x="5222752" y="5288797"/>
              <a:ext cx="1073632" cy="186816"/>
            </a:xfrm>
            <a:prstGeom prst="curvedConnector2">
              <a:avLst/>
            </a:prstGeom>
            <a:noFill/>
            <a:ln w="19050">
              <a:solidFill>
                <a:schemeClr val="tx1"/>
              </a:solidFill>
              <a:round/>
              <a:headEnd/>
              <a:tailEnd type="triangle" w="lg" len="med"/>
            </a:ln>
          </p:spPr>
        </p:cxnSp>
        <p:cxnSp>
          <p:nvCxnSpPr>
            <p:cNvPr id="59" name="Curved Connector 34"/>
            <p:cNvCxnSpPr>
              <a:cxnSpLocks noChangeShapeType="1"/>
              <a:stCxn id="49" idx="5"/>
              <a:endCxn id="50" idx="6"/>
            </p:cNvCxnSpPr>
            <p:nvPr/>
          </p:nvCxnSpPr>
          <p:spPr bwMode="auto">
            <a:xfrm rot="5400000">
              <a:off x="5384787" y="4775401"/>
              <a:ext cx="398204" cy="538177"/>
            </a:xfrm>
            <a:prstGeom prst="curvedConnector2">
              <a:avLst/>
            </a:prstGeom>
            <a:noFill/>
            <a:ln w="19050">
              <a:solidFill>
                <a:schemeClr val="tx1"/>
              </a:solidFill>
              <a:round/>
              <a:headEnd/>
              <a:tailEnd type="triangle" w="lg" len="med"/>
            </a:ln>
          </p:spPr>
        </p:cxnSp>
        <p:cxnSp>
          <p:nvCxnSpPr>
            <p:cNvPr id="60" name="Straight Arrow Connector 136"/>
            <p:cNvCxnSpPr>
              <a:cxnSpLocks noChangeShapeType="1"/>
              <a:stCxn id="49" idx="7"/>
              <a:endCxn id="53" idx="2"/>
            </p:cNvCxnSpPr>
            <p:nvPr/>
          </p:nvCxnSpPr>
          <p:spPr bwMode="auto">
            <a:xfrm flipV="1">
              <a:off x="5852976" y="4259968"/>
              <a:ext cx="821183" cy="382361"/>
            </a:xfrm>
            <a:prstGeom prst="straightConnector1">
              <a:avLst/>
            </a:prstGeom>
            <a:noFill/>
            <a:ln w="19050">
              <a:solidFill>
                <a:schemeClr val="tx1"/>
              </a:solidFill>
              <a:round/>
              <a:headEnd/>
              <a:tailEnd type="triangle" w="lg" len="med"/>
            </a:ln>
          </p:spPr>
        </p:cxnSp>
        <p:sp>
          <p:nvSpPr>
            <p:cNvPr id="61" name="TextBox 139"/>
            <p:cNvSpPr txBox="1">
              <a:spLocks noChangeArrowheads="1"/>
            </p:cNvSpPr>
            <p:nvPr/>
          </p:nvSpPr>
          <p:spPr bwMode="auto">
            <a:xfrm>
              <a:off x="6219120" y="3369235"/>
              <a:ext cx="57744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r:type</a:t>
              </a:r>
            </a:p>
          </p:txBody>
        </p:sp>
        <p:sp>
          <p:nvSpPr>
            <p:cNvPr id="62" name="TextBox 140"/>
            <p:cNvSpPr txBox="1">
              <a:spLocks noChangeArrowheads="1"/>
            </p:cNvSpPr>
            <p:nvPr/>
          </p:nvSpPr>
          <p:spPr bwMode="auto">
            <a:xfrm>
              <a:off x="2238959" y="4198761"/>
              <a:ext cx="80064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foaf:name</a:t>
              </a:r>
            </a:p>
          </p:txBody>
        </p:sp>
        <p:sp>
          <p:nvSpPr>
            <p:cNvPr id="63" name="TextBox 141"/>
            <p:cNvSpPr txBox="1">
              <a:spLocks noChangeArrowheads="1"/>
            </p:cNvSpPr>
            <p:nvPr/>
          </p:nvSpPr>
          <p:spPr bwMode="auto">
            <a:xfrm>
              <a:off x="4076399" y="4198761"/>
              <a:ext cx="82944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w:reference</a:t>
              </a:r>
            </a:p>
          </p:txBody>
        </p:sp>
        <p:sp>
          <p:nvSpPr>
            <p:cNvPr id="64" name="TextBox 142"/>
            <p:cNvSpPr txBox="1">
              <a:spLocks noChangeArrowheads="1"/>
            </p:cNvSpPr>
            <p:nvPr/>
          </p:nvSpPr>
          <p:spPr bwMode="auto">
            <a:xfrm>
              <a:off x="4836719" y="5579866"/>
              <a:ext cx="82944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w:author_of</a:t>
              </a:r>
            </a:p>
          </p:txBody>
        </p:sp>
        <p:sp>
          <p:nvSpPr>
            <p:cNvPr id="65" name="TextBox 143"/>
            <p:cNvSpPr txBox="1">
              <a:spLocks noChangeArrowheads="1"/>
            </p:cNvSpPr>
            <p:nvPr/>
          </p:nvSpPr>
          <p:spPr bwMode="auto">
            <a:xfrm>
              <a:off x="6317039" y="4404703"/>
              <a:ext cx="86976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w:author_of</a:t>
              </a:r>
            </a:p>
          </p:txBody>
        </p:sp>
        <p:sp>
          <p:nvSpPr>
            <p:cNvPr id="66" name="TextBox 144"/>
            <p:cNvSpPr txBox="1">
              <a:spLocks noChangeArrowheads="1"/>
            </p:cNvSpPr>
            <p:nvPr/>
          </p:nvSpPr>
          <p:spPr bwMode="auto">
            <a:xfrm>
              <a:off x="4767599" y="4957721"/>
              <a:ext cx="89856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w:author_of</a:t>
              </a:r>
            </a:p>
          </p:txBody>
        </p:sp>
        <p:sp>
          <p:nvSpPr>
            <p:cNvPr id="67" name="TextBox 145"/>
            <p:cNvSpPr txBox="1">
              <a:spLocks noChangeArrowheads="1"/>
            </p:cNvSpPr>
            <p:nvPr/>
          </p:nvSpPr>
          <p:spPr bwMode="auto">
            <a:xfrm>
              <a:off x="6317039" y="4682653"/>
              <a:ext cx="80064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w:born_in</a:t>
              </a:r>
            </a:p>
          </p:txBody>
        </p:sp>
        <p:sp>
          <p:nvSpPr>
            <p:cNvPr id="68" name="TextBox 146"/>
            <p:cNvSpPr txBox="1">
              <a:spLocks noChangeArrowheads="1"/>
            </p:cNvSpPr>
            <p:nvPr/>
          </p:nvSpPr>
          <p:spPr bwMode="auto">
            <a:xfrm>
              <a:off x="8430959" y="3576616"/>
              <a:ext cx="80064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w:isbn</a:t>
              </a:r>
            </a:p>
          </p:txBody>
        </p:sp>
        <p:pic>
          <p:nvPicPr>
            <p:cNvPr id="69" name="Picture 147"/>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016239" y="5345122"/>
              <a:ext cx="1140480" cy="709994"/>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pic>
        <p:cxnSp>
          <p:nvCxnSpPr>
            <p:cNvPr id="70" name="Curved Connector 34"/>
            <p:cNvCxnSpPr>
              <a:cxnSpLocks noChangeShapeType="1"/>
              <a:stCxn id="52" idx="5"/>
            </p:cNvCxnSpPr>
            <p:nvPr/>
          </p:nvCxnSpPr>
          <p:spPr bwMode="auto">
            <a:xfrm rot="5400000">
              <a:off x="9245600" y="5102145"/>
              <a:ext cx="509815" cy="687572"/>
            </a:xfrm>
            <a:prstGeom prst="curvedConnector2">
              <a:avLst/>
            </a:prstGeom>
            <a:noFill/>
            <a:ln w="19050">
              <a:solidFill>
                <a:schemeClr val="tx1"/>
              </a:solidFill>
              <a:round/>
              <a:headEnd/>
              <a:tailEnd type="triangle" w="lg" len="med"/>
            </a:ln>
          </p:spPr>
        </p:cxnSp>
        <p:cxnSp>
          <p:nvCxnSpPr>
            <p:cNvPr id="71" name="Curved Connector 34"/>
            <p:cNvCxnSpPr>
              <a:cxnSpLocks noChangeShapeType="1"/>
              <a:stCxn id="52" idx="3"/>
            </p:cNvCxnSpPr>
            <p:nvPr/>
          </p:nvCxnSpPr>
          <p:spPr bwMode="auto">
            <a:xfrm rot="16200000" flipH="1">
              <a:off x="7345546" y="5030142"/>
              <a:ext cx="509813" cy="831575"/>
            </a:xfrm>
            <a:prstGeom prst="curvedConnector2">
              <a:avLst/>
            </a:prstGeom>
            <a:noFill/>
            <a:ln w="19050">
              <a:solidFill>
                <a:schemeClr val="tx1"/>
              </a:solidFill>
              <a:round/>
              <a:headEnd/>
              <a:tailEnd type="triangle" w="lg" len="med"/>
            </a:ln>
          </p:spPr>
        </p:cxnSp>
        <p:sp>
          <p:nvSpPr>
            <p:cNvPr id="72" name="TextBox 157"/>
            <p:cNvSpPr txBox="1">
              <a:spLocks noChangeArrowheads="1"/>
            </p:cNvSpPr>
            <p:nvPr/>
          </p:nvSpPr>
          <p:spPr bwMode="auto">
            <a:xfrm>
              <a:off x="6841199" y="5443052"/>
              <a:ext cx="80064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w:long</a:t>
              </a:r>
            </a:p>
          </p:txBody>
        </p:sp>
        <p:sp>
          <p:nvSpPr>
            <p:cNvPr id="73" name="TextBox 158"/>
            <p:cNvSpPr txBox="1">
              <a:spLocks noChangeArrowheads="1"/>
            </p:cNvSpPr>
            <p:nvPr/>
          </p:nvSpPr>
          <p:spPr bwMode="auto">
            <a:xfrm>
              <a:off x="9744239" y="5441610"/>
              <a:ext cx="800640" cy="222256"/>
            </a:xfrm>
            <a:prstGeom prst="rect">
              <a:avLst/>
            </a:prstGeom>
            <a:noFill/>
            <a:ln>
              <a:noFill/>
            </a:ln>
            <a:extLst>
              <a:ext uri="{909E8E84-426E-40dd-AFC4-6F175D3DCCD1}">
                <a14:hiddenFill xmlns="" xmlns:a14="http://schemas.microsoft.com/office/drawing/2010/main" xmlns:lc="http://schemas.openxmlformats.org/drawingml/2006/lockedCanvas">
                  <a:solidFill>
                    <a:srgbClr val="FFFFFF"/>
                  </a:solidFill>
                </a14:hiddenFill>
              </a:ext>
              <a:ext uri="{91240B29-F687-4f45-9708-019B960494DF}">
                <a14:hiddenLine xmlns="" xmlns:a14="http://schemas.microsoft.com/office/drawing/2010/main" xmlns:lc="http://schemas.openxmlformats.org/drawingml/2006/lockedCanvas" w="9525">
                  <a:solidFill>
                    <a:srgbClr val="000000"/>
                  </a:solidFill>
                  <a:miter lim="800000"/>
                  <a:headEnd/>
                  <a:tailEnd/>
                </a14:hiddenLine>
              </a:ext>
            </a:extLst>
          </p:spPr>
          <p:txBody>
            <a:bodyPr lIns="62209" tIns="31105" rIns="62209" bIns="31105">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675" b="1" noProof="1">
                  <a:solidFill>
                    <a:srgbClr val="0D0D0D"/>
                  </a:solidFill>
                </a:rPr>
                <a:t>w:lat</a:t>
              </a:r>
            </a:p>
          </p:txBody>
        </p:sp>
      </p:grpSp>
    </p:spTree>
    <p:extLst>
      <p:ext uri="{BB962C8B-B14F-4D97-AF65-F5344CB8AC3E}">
        <p14:creationId xmlns:p14="http://schemas.microsoft.com/office/powerpoint/2010/main" val="13766887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Furthermore …</a:t>
            </a:r>
            <a:endParaRPr lang="zh-CN" altLang="en-US" dirty="0"/>
          </a:p>
        </p:txBody>
      </p:sp>
      <p:sp>
        <p:nvSpPr>
          <p:cNvPr id="3" name="内容占位符 2"/>
          <p:cNvSpPr>
            <a:spLocks noGrp="1"/>
          </p:cNvSpPr>
          <p:nvPr>
            <p:ph idx="1"/>
          </p:nvPr>
        </p:nvSpPr>
        <p:spPr>
          <a:xfrm>
            <a:off x="323850" y="1772816"/>
            <a:ext cx="8352606" cy="2833217"/>
          </a:xfrm>
        </p:spPr>
        <p:txBody>
          <a:bodyPr/>
          <a:lstStyle/>
          <a:p>
            <a:r>
              <a:rPr lang="en-US" altLang="zh-CN" dirty="0"/>
              <a:t>More extra knowledge to the merged datasets</a:t>
            </a:r>
          </a:p>
          <a:p>
            <a:pPr lvl="1"/>
            <a:r>
              <a:rPr lang="en-US" altLang="zh-CN" dirty="0"/>
              <a:t>Geographical information, etc.</a:t>
            </a:r>
          </a:p>
          <a:p>
            <a:pPr lvl="1"/>
            <a:r>
              <a:rPr lang="en-US" altLang="zh-CN" dirty="0"/>
              <a:t>Ontologies/rules to integrate more information</a:t>
            </a:r>
          </a:p>
          <a:p>
            <a:pPr lvl="1"/>
            <a:r>
              <a:rPr lang="en-US" altLang="zh-CN" dirty="0"/>
              <a:t>More powerful queries expected</a:t>
            </a:r>
            <a:endParaRPr lang="zh-CN" altLang="en-US" dirty="0"/>
          </a:p>
        </p:txBody>
      </p:sp>
    </p:spTree>
    <p:extLst>
      <p:ext uri="{BB962C8B-B14F-4D97-AF65-F5344CB8AC3E}">
        <p14:creationId xmlns:p14="http://schemas.microsoft.com/office/powerpoint/2010/main" val="10885424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A Cure to your lazy</a:t>
            </a:r>
            <a:endParaRPr lang="zh-CN" altLang="en-US" dirty="0"/>
          </a:p>
        </p:txBody>
      </p:sp>
      <p:sp>
        <p:nvSpPr>
          <p:cNvPr id="3" name="内容占位符 2"/>
          <p:cNvSpPr>
            <a:spLocks noGrp="1"/>
          </p:cNvSpPr>
          <p:nvPr>
            <p:ph idx="1"/>
          </p:nvPr>
        </p:nvSpPr>
        <p:spPr/>
        <p:txBody>
          <a:bodyPr/>
          <a:lstStyle/>
          <a:p>
            <a:r>
              <a:rPr lang="en-US" altLang="zh-CN" dirty="0"/>
              <a:t>Semantic Web</a:t>
            </a:r>
          </a:p>
          <a:p>
            <a:pPr lvl="1"/>
            <a:r>
              <a:rPr lang="en-US" altLang="zh-CN" dirty="0"/>
              <a:t>It provides technologies to make such integration possible!!!</a:t>
            </a:r>
          </a:p>
          <a:p>
            <a:pPr lvl="1"/>
            <a:r>
              <a:rPr lang="en-US" altLang="zh-CN" dirty="0"/>
              <a:t>Key applications, e.g., </a:t>
            </a:r>
            <a:r>
              <a:rPr lang="en-US" altLang="zh-CN" dirty="0" err="1"/>
              <a:t>DBpedia</a:t>
            </a:r>
            <a:r>
              <a:rPr lang="en-US" altLang="zh-CN" dirty="0"/>
              <a:t> have emerged</a:t>
            </a:r>
          </a:p>
          <a:p>
            <a:r>
              <a:rPr lang="en-US" altLang="zh-CN" dirty="0"/>
              <a:t>Say Bravo!!!</a:t>
            </a:r>
            <a:endParaRPr lang="zh-CN" altLang="en-US" dirty="0"/>
          </a:p>
        </p:txBody>
      </p:sp>
    </p:spTree>
    <p:extLst>
      <p:ext uri="{BB962C8B-B14F-4D97-AF65-F5344CB8AC3E}">
        <p14:creationId xmlns:p14="http://schemas.microsoft.com/office/powerpoint/2010/main" val="90935737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Examples in our daily life …</a:t>
            </a:r>
            <a:endParaRPr lang="zh-CN" altLang="en-US" dirty="0"/>
          </a:p>
        </p:txBody>
      </p:sp>
      <p:sp>
        <p:nvSpPr>
          <p:cNvPr id="3" name="内容占位符 2"/>
          <p:cNvSpPr>
            <a:spLocks noGrp="1"/>
          </p:cNvSpPr>
          <p:nvPr>
            <p:ph idx="1"/>
          </p:nvPr>
        </p:nvSpPr>
        <p:spPr/>
        <p:txBody>
          <a:bodyPr/>
          <a:lstStyle/>
          <a:p>
            <a:r>
              <a:rPr lang="en-US" altLang="zh-CN" dirty="0"/>
              <a:t>Sometimes we’d like to have much </a:t>
            </a:r>
            <a:r>
              <a:rPr lang="en-US" altLang="zh-CN" dirty="0">
                <a:solidFill>
                  <a:schemeClr val="accent6">
                    <a:lumMod val="60000"/>
                    <a:lumOff val="40000"/>
                  </a:schemeClr>
                </a:solidFill>
              </a:rPr>
              <a:t>information cross different domains </a:t>
            </a:r>
            <a:r>
              <a:rPr lang="en-US" altLang="zh-CN" dirty="0"/>
              <a:t>to help us make more informative decisions such as purchasing, befriending, etc. </a:t>
            </a:r>
            <a:endParaRPr lang="zh-CN" altLang="en-US" dirty="0"/>
          </a:p>
        </p:txBody>
      </p:sp>
    </p:spTree>
    <p:extLst>
      <p:ext uri="{BB962C8B-B14F-4D97-AF65-F5344CB8AC3E}">
        <p14:creationId xmlns:p14="http://schemas.microsoft.com/office/powerpoint/2010/main" val="31360999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B2C Electronic Commerce</a:t>
            </a:r>
            <a:endParaRPr lang="zh-CN" altLang="en-US" dirty="0"/>
          </a:p>
        </p:txBody>
      </p:sp>
      <p:sp>
        <p:nvSpPr>
          <p:cNvPr id="3" name="内容占位符 2"/>
          <p:cNvSpPr>
            <a:spLocks noGrp="1"/>
          </p:cNvSpPr>
          <p:nvPr>
            <p:ph idx="1"/>
          </p:nvPr>
        </p:nvSpPr>
        <p:spPr/>
        <p:txBody>
          <a:bodyPr/>
          <a:lstStyle/>
          <a:p>
            <a:r>
              <a:rPr lang="en-US" altLang="zh-CN" dirty="0"/>
              <a:t>Typical Scenario:</a:t>
            </a:r>
          </a:p>
          <a:p>
            <a:pPr lvl="1"/>
            <a:r>
              <a:rPr lang="en-US" altLang="zh-CN" dirty="0"/>
              <a:t>Users visit one or several online shops, browses their offers, purchases products</a:t>
            </a:r>
          </a:p>
          <a:p>
            <a:pPr lvl="1"/>
            <a:r>
              <a:rPr lang="en-US" altLang="zh-CN" dirty="0"/>
              <a:t>Balance between time and money</a:t>
            </a:r>
          </a:p>
          <a:p>
            <a:pPr lvl="1"/>
            <a:r>
              <a:rPr lang="en-US" altLang="zh-CN" dirty="0"/>
              <a:t>Solution: </a:t>
            </a:r>
            <a:r>
              <a:rPr lang="en-US" altLang="zh-CN" dirty="0" err="1"/>
              <a:t>Shopbots</a:t>
            </a:r>
            <a:endParaRPr lang="zh-CN" altLang="en-US" dirty="0"/>
          </a:p>
        </p:txBody>
      </p:sp>
    </p:spTree>
    <p:extLst>
      <p:ext uri="{BB962C8B-B14F-4D97-AF65-F5344CB8AC3E}">
        <p14:creationId xmlns:p14="http://schemas.microsoft.com/office/powerpoint/2010/main" val="159979989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Shopbot.com.au</a:t>
            </a:r>
            <a:endParaRPr lang="zh-CN" altLang="en-US" dirty="0"/>
          </a:p>
        </p:txBody>
      </p:sp>
      <p:pic>
        <p:nvPicPr>
          <p:cNvPr id="4" name="内容占位符 5"/>
          <p:cNvPicPr>
            <a:picLocks noGrp="1" noChangeAspect="1"/>
          </p:cNvPicPr>
          <p:nvPr>
            <p:ph idx="1"/>
          </p:nvPr>
        </p:nvPicPr>
        <p:blipFill rotWithShape="1">
          <a:blip r:embed="rId2">
            <a:extLst>
              <a:ext uri="{28A0092B-C50C-407E-A947-70E740481C1C}">
                <a14:useLocalDpi xmlns:a14="http://schemas.microsoft.com/office/drawing/2010/main" val="0"/>
              </a:ext>
            </a:extLst>
          </a:blip>
          <a:srcRect b="22241"/>
          <a:stretch/>
        </p:blipFill>
        <p:spPr>
          <a:xfrm>
            <a:off x="467544" y="1246029"/>
            <a:ext cx="7741447" cy="5313315"/>
          </a:xfrm>
        </p:spPr>
      </p:pic>
      <p:sp>
        <p:nvSpPr>
          <p:cNvPr id="5" name="矩形 4"/>
          <p:cNvSpPr/>
          <p:nvPr/>
        </p:nvSpPr>
        <p:spPr>
          <a:xfrm>
            <a:off x="467543" y="3930130"/>
            <a:ext cx="7741447" cy="2830668"/>
          </a:xfrm>
          <a:prstGeom prst="rect">
            <a:avLst/>
          </a:prstGeom>
          <a:no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zh-CN" altLang="en-US"/>
          </a:p>
        </p:txBody>
      </p:sp>
    </p:spTree>
    <p:extLst>
      <p:ext uri="{BB962C8B-B14F-4D97-AF65-F5344CB8AC3E}">
        <p14:creationId xmlns:p14="http://schemas.microsoft.com/office/powerpoint/2010/main" val="184508696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Manmanbuy.com</a:t>
            </a:r>
            <a:endParaRPr lang="zh-CN" altLang="en-US" dirty="0"/>
          </a:p>
        </p:txBody>
      </p:sp>
      <p:pic>
        <p:nvPicPr>
          <p:cNvPr id="4" name="内容占位符 8"/>
          <p:cNvPicPr>
            <a:picLocks noGrp="1" noChangeAspect="1"/>
          </p:cNvPicPr>
          <p:nvPr>
            <p:ph idx="1"/>
          </p:nvPr>
        </p:nvPicPr>
        <p:blipFill>
          <a:blip r:embed="rId2">
            <a:extLst>
              <a:ext uri="{28A0092B-C50C-407E-A947-70E740481C1C}">
                <a14:useLocalDpi xmlns:a14="http://schemas.microsoft.com/office/drawing/2010/main" val="0"/>
              </a:ext>
            </a:extLst>
          </a:blip>
          <a:srcRect r="2113"/>
          <a:stretch>
            <a:fillRect/>
          </a:stretch>
        </p:blipFill>
        <p:spPr>
          <a:xfrm>
            <a:off x="323850" y="1268760"/>
            <a:ext cx="6951871" cy="3960440"/>
          </a:xfrm>
        </p:spPr>
      </p:pic>
      <p:pic>
        <p:nvPicPr>
          <p:cNvPr id="5" name="图片 4"/>
          <p:cNvPicPr>
            <a:picLocks noChangeAspect="1"/>
          </p:cNvPicPr>
          <p:nvPr/>
        </p:nvPicPr>
        <p:blipFill>
          <a:blip r:embed="rId3">
            <a:extLst>
              <a:ext uri="{28A0092B-C50C-407E-A947-70E740481C1C}">
                <a14:useLocalDpi xmlns:a14="http://schemas.microsoft.com/office/drawing/2010/main" val="0"/>
              </a:ext>
            </a:extLst>
          </a:blip>
          <a:srcRect l="21806"/>
          <a:stretch>
            <a:fillRect/>
          </a:stretch>
        </p:blipFill>
        <p:spPr bwMode="auto">
          <a:xfrm>
            <a:off x="3874770" y="2189201"/>
            <a:ext cx="4945380" cy="4691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905899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Limitations of </a:t>
            </a:r>
            <a:r>
              <a:rPr lang="en-US" altLang="zh-CN" dirty="0" err="1"/>
              <a:t>Shopbots</a:t>
            </a:r>
            <a:endParaRPr lang="zh-CN" altLang="en-US" dirty="0"/>
          </a:p>
        </p:txBody>
      </p:sp>
      <p:sp>
        <p:nvSpPr>
          <p:cNvPr id="3" name="内容占位符 2"/>
          <p:cNvSpPr>
            <a:spLocks noGrp="1"/>
          </p:cNvSpPr>
          <p:nvPr>
            <p:ph idx="1"/>
          </p:nvPr>
        </p:nvSpPr>
        <p:spPr/>
        <p:txBody>
          <a:bodyPr/>
          <a:lstStyle/>
          <a:p>
            <a:r>
              <a:rPr lang="en-US" altLang="zh-CN" dirty="0"/>
              <a:t>Rely on wrappers</a:t>
            </a:r>
          </a:p>
          <a:p>
            <a:pPr lvl="1"/>
            <a:r>
              <a:rPr lang="en-US" altLang="zh-CN" dirty="0"/>
              <a:t>Extensive programming required</a:t>
            </a:r>
          </a:p>
          <a:p>
            <a:pPr lvl="1"/>
            <a:r>
              <a:rPr lang="en-US" altLang="zh-CN" dirty="0"/>
              <a:t>Need to be updated if stores change</a:t>
            </a:r>
          </a:p>
          <a:p>
            <a:pPr lvl="1"/>
            <a:r>
              <a:rPr lang="en-US" altLang="zh-CN" dirty="0"/>
              <a:t>Extract information from text</a:t>
            </a:r>
          </a:p>
          <a:p>
            <a:pPr lvl="2"/>
            <a:r>
              <a:rPr lang="en-US" altLang="zh-CN" dirty="0"/>
              <a:t>Error-prone</a:t>
            </a:r>
          </a:p>
          <a:p>
            <a:pPr lvl="2"/>
            <a:r>
              <a:rPr lang="en-US" altLang="zh-CN" dirty="0"/>
              <a:t>Limited information extracted</a:t>
            </a:r>
            <a:endParaRPr lang="zh-CN" altLang="en-US" dirty="0"/>
          </a:p>
        </p:txBody>
      </p:sp>
    </p:spTree>
    <p:extLst>
      <p:ext uri="{BB962C8B-B14F-4D97-AF65-F5344CB8AC3E}">
        <p14:creationId xmlns:p14="http://schemas.microsoft.com/office/powerpoint/2010/main" val="7687063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Essential Concepts</a:t>
            </a:r>
            <a:endParaRPr lang="zh-CN" altLang="en-US" dirty="0"/>
          </a:p>
        </p:txBody>
      </p:sp>
      <p:sp>
        <p:nvSpPr>
          <p:cNvPr id="3" name="内容占位符 2"/>
          <p:cNvSpPr>
            <a:spLocks noGrp="1"/>
          </p:cNvSpPr>
          <p:nvPr>
            <p:ph idx="1"/>
          </p:nvPr>
        </p:nvSpPr>
        <p:spPr>
          <a:xfrm>
            <a:off x="334950" y="1556792"/>
            <a:ext cx="8485199" cy="4536504"/>
          </a:xfrm>
        </p:spPr>
        <p:txBody>
          <a:bodyPr>
            <a:noAutofit/>
          </a:bodyPr>
          <a:lstStyle/>
          <a:p>
            <a:r>
              <a:rPr lang="en-US" altLang="zh-CN" sz="3200" dirty="0"/>
              <a:t>Data Model (Knowledge)</a:t>
            </a:r>
          </a:p>
          <a:p>
            <a:pPr lvl="1"/>
            <a:r>
              <a:rPr lang="en-US" altLang="zh-CN" sz="2800" b="1" dirty="0">
                <a:solidFill>
                  <a:schemeClr val="accent6"/>
                </a:solidFill>
              </a:rPr>
              <a:t>Facts</a:t>
            </a:r>
            <a:r>
              <a:rPr lang="en-US" altLang="zh-CN" sz="2800" dirty="0"/>
              <a:t> (data representation)</a:t>
            </a:r>
          </a:p>
          <a:p>
            <a:pPr lvl="1"/>
            <a:r>
              <a:rPr lang="en-US" altLang="zh-CN" sz="2800" b="1" dirty="0">
                <a:solidFill>
                  <a:schemeClr val="accent6"/>
                </a:solidFill>
              </a:rPr>
              <a:t>Rules</a:t>
            </a:r>
            <a:r>
              <a:rPr lang="en-US" altLang="zh-CN" sz="2800" dirty="0"/>
              <a:t> (logic in data)</a:t>
            </a:r>
          </a:p>
          <a:p>
            <a:pPr lvl="2"/>
            <a:r>
              <a:rPr lang="en-US" altLang="zh-CN" sz="2400" dirty="0"/>
              <a:t>Explain/Validate facts</a:t>
            </a:r>
          </a:p>
          <a:p>
            <a:pPr lvl="2"/>
            <a:r>
              <a:rPr lang="en-US" altLang="zh-CN" sz="2400" dirty="0"/>
              <a:t>Infer implicit knowledge</a:t>
            </a:r>
          </a:p>
          <a:p>
            <a:r>
              <a:rPr lang="en-US" altLang="zh-CN" sz="3200" dirty="0"/>
              <a:t>Example</a:t>
            </a:r>
          </a:p>
          <a:p>
            <a:pPr lvl="1"/>
            <a:r>
              <a:rPr lang="en-US" altLang="zh-CN" sz="2800" dirty="0"/>
              <a:t>Dr. Guo supervised me for years</a:t>
            </a:r>
          </a:p>
          <a:p>
            <a:pPr lvl="1"/>
            <a:r>
              <a:rPr lang="en-US" altLang="zh-CN" sz="2800" dirty="0"/>
              <a:t>Only professors can supervise students</a:t>
            </a:r>
          </a:p>
          <a:p>
            <a:pPr lvl="1"/>
            <a:endParaRPr lang="zh-CN" altLang="en-US" sz="2800" dirty="0"/>
          </a:p>
        </p:txBody>
      </p:sp>
    </p:spTree>
    <p:extLst>
      <p:ext uri="{BB962C8B-B14F-4D97-AF65-F5344CB8AC3E}">
        <p14:creationId xmlns:p14="http://schemas.microsoft.com/office/powerpoint/2010/main" val="18843340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Software Agents</a:t>
            </a:r>
            <a:endParaRPr lang="zh-CN" altLang="en-US" dirty="0"/>
          </a:p>
        </p:txBody>
      </p:sp>
      <p:sp>
        <p:nvSpPr>
          <p:cNvPr id="3" name="内容占位符 2"/>
          <p:cNvSpPr>
            <a:spLocks noGrp="1"/>
          </p:cNvSpPr>
          <p:nvPr>
            <p:ph idx="1"/>
          </p:nvPr>
        </p:nvSpPr>
        <p:spPr/>
        <p:txBody>
          <a:bodyPr/>
          <a:lstStyle/>
          <a:p>
            <a:r>
              <a:rPr lang="en-US" altLang="zh-CN" dirty="0"/>
              <a:t>Interpret the product information and the terms of service</a:t>
            </a:r>
          </a:p>
          <a:p>
            <a:pPr lvl="1"/>
            <a:r>
              <a:rPr lang="en-US" altLang="zh-CN" dirty="0"/>
              <a:t>Pricing, delivery, privacy policies, etc.</a:t>
            </a:r>
          </a:p>
          <a:p>
            <a:pPr lvl="1"/>
            <a:r>
              <a:rPr lang="en-US" altLang="zh-CN" dirty="0"/>
              <a:t>Seller’s reputation</a:t>
            </a:r>
          </a:p>
          <a:p>
            <a:pPr lvl="1"/>
            <a:r>
              <a:rPr lang="en-US" altLang="zh-CN" dirty="0"/>
              <a:t>Automated negotiations</a:t>
            </a:r>
          </a:p>
          <a:p>
            <a:r>
              <a:rPr lang="en-US" altLang="zh-CN" dirty="0"/>
              <a:t>Personal agents</a:t>
            </a:r>
            <a:endParaRPr lang="zh-CN" altLang="en-US" dirty="0"/>
          </a:p>
        </p:txBody>
      </p:sp>
    </p:spTree>
    <p:extLst>
      <p:ext uri="{BB962C8B-B14F-4D97-AF65-F5344CB8AC3E}">
        <p14:creationId xmlns:p14="http://schemas.microsoft.com/office/powerpoint/2010/main" val="236076602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Lecture Outline</a:t>
            </a:r>
            <a:endParaRPr lang="zh-CN" altLang="en-US" dirty="0"/>
          </a:p>
        </p:txBody>
      </p:sp>
      <p:sp>
        <p:nvSpPr>
          <p:cNvPr id="3" name="内容占位符 2"/>
          <p:cNvSpPr>
            <a:spLocks noGrp="1"/>
          </p:cNvSpPr>
          <p:nvPr>
            <p:ph idx="1"/>
          </p:nvPr>
        </p:nvSpPr>
        <p:spPr/>
        <p:txBody>
          <a:bodyPr/>
          <a:lstStyle/>
          <a:p>
            <a:pPr marL="557213" indent="-557213">
              <a:buFont typeface="+mj-lt"/>
              <a:buAutoNum type="arabicPeriod"/>
            </a:pPr>
            <a:r>
              <a:rPr lang="en-US" altLang="zh-CN" dirty="0"/>
              <a:t>A Motivation Example</a:t>
            </a:r>
          </a:p>
          <a:p>
            <a:pPr marL="557213" indent="-557213">
              <a:buFont typeface="+mj-lt"/>
              <a:buAutoNum type="arabicPeriod"/>
            </a:pPr>
            <a:r>
              <a:rPr lang="en-US" altLang="en-US" dirty="0">
                <a:solidFill>
                  <a:schemeClr val="accent6">
                    <a:lumMod val="60000"/>
                    <a:lumOff val="40000"/>
                  </a:schemeClr>
                </a:solidFill>
              </a:rPr>
              <a:t>Semantic Web Technologies</a:t>
            </a:r>
          </a:p>
          <a:p>
            <a:pPr marL="557213" indent="-557213">
              <a:buFont typeface="+mj-lt"/>
              <a:buAutoNum type="arabicPeriod"/>
            </a:pPr>
            <a:r>
              <a:rPr lang="en-US" altLang="en-US" dirty="0"/>
              <a:t>A Layered Approach</a:t>
            </a:r>
            <a:endParaRPr lang="el-GR" altLang="en-US" dirty="0"/>
          </a:p>
          <a:p>
            <a:endParaRPr lang="zh-CN" altLang="en-US" dirty="0"/>
          </a:p>
        </p:txBody>
      </p:sp>
    </p:spTree>
    <p:extLst>
      <p:ext uri="{BB962C8B-B14F-4D97-AF65-F5344CB8AC3E}">
        <p14:creationId xmlns:p14="http://schemas.microsoft.com/office/powerpoint/2010/main" val="419215429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Semantic Web Technologies</a:t>
            </a:r>
            <a:endParaRPr lang="zh-CN" altLang="en-US" dirty="0"/>
          </a:p>
        </p:txBody>
      </p:sp>
      <p:sp>
        <p:nvSpPr>
          <p:cNvPr id="3" name="内容占位符 2"/>
          <p:cNvSpPr>
            <a:spLocks noGrp="1"/>
          </p:cNvSpPr>
          <p:nvPr>
            <p:ph idx="1"/>
          </p:nvPr>
        </p:nvSpPr>
        <p:spPr/>
        <p:txBody>
          <a:bodyPr/>
          <a:lstStyle/>
          <a:p>
            <a:r>
              <a:rPr lang="en-US" altLang="zh-CN" dirty="0"/>
              <a:t>Explicit Metadata</a:t>
            </a:r>
          </a:p>
          <a:p>
            <a:r>
              <a:rPr lang="en-US" altLang="zh-CN" dirty="0"/>
              <a:t>Ontologies</a:t>
            </a:r>
          </a:p>
          <a:p>
            <a:r>
              <a:rPr lang="en-US" altLang="zh-CN" dirty="0"/>
              <a:t>Logics &amp; Inference</a:t>
            </a:r>
          </a:p>
          <a:p>
            <a:r>
              <a:rPr lang="en-US" altLang="zh-CN" dirty="0"/>
              <a:t>Agents</a:t>
            </a:r>
            <a:endParaRPr lang="zh-CN" altLang="en-US" dirty="0"/>
          </a:p>
        </p:txBody>
      </p:sp>
    </p:spTree>
    <p:extLst>
      <p:ext uri="{BB962C8B-B14F-4D97-AF65-F5344CB8AC3E}">
        <p14:creationId xmlns:p14="http://schemas.microsoft.com/office/powerpoint/2010/main" val="7855423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When we read a web page ...</a:t>
            </a:r>
            <a:endParaRPr lang="zh-CN" altLang="en-US" dirty="0"/>
          </a:p>
        </p:txBody>
      </p:sp>
      <p:pic>
        <p:nvPicPr>
          <p:cNvPr id="4"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15716" y="1220827"/>
            <a:ext cx="5112568" cy="56023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54776139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When machines read …</a:t>
            </a:r>
            <a:endParaRPr lang="zh-CN" altLang="en-US" dirty="0"/>
          </a:p>
        </p:txBody>
      </p:sp>
      <p:pic>
        <p:nvPicPr>
          <p:cNvPr id="4"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95736" y="1137766"/>
            <a:ext cx="5085174" cy="55315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79640345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On HTML</a:t>
            </a:r>
            <a:endParaRPr lang="zh-CN" altLang="en-US" dirty="0"/>
          </a:p>
        </p:txBody>
      </p:sp>
      <p:sp>
        <p:nvSpPr>
          <p:cNvPr id="3" name="内容占位符 2"/>
          <p:cNvSpPr>
            <a:spLocks noGrp="1"/>
          </p:cNvSpPr>
          <p:nvPr>
            <p:ph idx="1"/>
          </p:nvPr>
        </p:nvSpPr>
        <p:spPr/>
        <p:txBody>
          <a:bodyPr/>
          <a:lstStyle/>
          <a:p>
            <a:r>
              <a:rPr lang="en-US" altLang="zh-CN" dirty="0"/>
              <a:t>Web content formatted for human readers rather than machines</a:t>
            </a:r>
          </a:p>
          <a:p>
            <a:r>
              <a:rPr lang="en-US" altLang="zh-CN" dirty="0"/>
              <a:t>HTML is the predominant language in which web pages are written</a:t>
            </a:r>
            <a:endParaRPr lang="zh-CN" altLang="en-US" dirty="0"/>
          </a:p>
        </p:txBody>
      </p:sp>
    </p:spTree>
    <p:extLst>
      <p:ext uri="{BB962C8B-B14F-4D97-AF65-F5344CB8AC3E}">
        <p14:creationId xmlns:p14="http://schemas.microsoft.com/office/powerpoint/2010/main" val="110027013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Description with tags</a:t>
            </a:r>
            <a:endParaRPr lang="zh-CN" altLang="en-US" dirty="0"/>
          </a:p>
        </p:txBody>
      </p:sp>
      <p:grpSp>
        <p:nvGrpSpPr>
          <p:cNvPr id="21" name="组合 20"/>
          <p:cNvGrpSpPr/>
          <p:nvPr/>
        </p:nvGrpSpPr>
        <p:grpSpPr>
          <a:xfrm>
            <a:off x="1403648" y="1412776"/>
            <a:ext cx="7128791" cy="5184873"/>
            <a:chOff x="2519680" y="1599724"/>
            <a:chExt cx="7849689" cy="5223216"/>
          </a:xfrm>
        </p:grpSpPr>
        <p:pic>
          <p:nvPicPr>
            <p:cNvPr id="5"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19680" y="1599724"/>
              <a:ext cx="4400329" cy="5101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 Box 5"/>
            <p:cNvSpPr txBox="1">
              <a:spLocks noChangeArrowheads="1"/>
            </p:cNvSpPr>
            <p:nvPr/>
          </p:nvSpPr>
          <p:spPr bwMode="auto">
            <a:xfrm>
              <a:off x="8736786" y="2637328"/>
              <a:ext cx="831852" cy="553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en-US"/>
              </a:defPPr>
              <a:lvl1pPr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9pPr>
            </a:lstStyle>
            <a:p>
              <a:r>
                <a:rPr lang="en-US" altLang="zh-CN" sz="2100">
                  <a:solidFill>
                    <a:srgbClr val="FF0000"/>
                  </a:solidFill>
                  <a:latin typeface="Calibri" panose="020F0502020204030204" pitchFamily="34" charset="0"/>
                </a:rPr>
                <a:t>title</a:t>
              </a:r>
            </a:p>
          </p:txBody>
        </p:sp>
        <p:sp>
          <p:nvSpPr>
            <p:cNvPr id="7" name="Text Box 6"/>
            <p:cNvSpPr txBox="1">
              <a:spLocks noChangeArrowheads="1"/>
            </p:cNvSpPr>
            <p:nvPr/>
          </p:nvSpPr>
          <p:spPr bwMode="auto">
            <a:xfrm>
              <a:off x="8736786" y="3847866"/>
              <a:ext cx="915208" cy="553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en-US"/>
              </a:defPPr>
              <a:lvl1pPr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9pPr>
            </a:lstStyle>
            <a:p>
              <a:r>
                <a:rPr lang="en-US" altLang="zh-CN" sz="2100">
                  <a:solidFill>
                    <a:srgbClr val="FF0000"/>
                  </a:solidFill>
                  <a:latin typeface="Calibri" panose="020F0502020204030204" pitchFamily="34" charset="0"/>
                </a:rPr>
                <a:t>time</a:t>
              </a:r>
            </a:p>
          </p:txBody>
        </p:sp>
        <p:sp>
          <p:nvSpPr>
            <p:cNvPr id="8" name="Text Box 7"/>
            <p:cNvSpPr txBox="1">
              <a:spLocks noChangeArrowheads="1"/>
            </p:cNvSpPr>
            <p:nvPr/>
          </p:nvSpPr>
          <p:spPr bwMode="auto">
            <a:xfrm>
              <a:off x="8736786" y="3242597"/>
              <a:ext cx="1382429" cy="553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en-US"/>
              </a:defPPr>
              <a:lvl1pPr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9pPr>
            </a:lstStyle>
            <a:p>
              <a:r>
                <a:rPr lang="en-US" altLang="zh-CN" sz="2100">
                  <a:solidFill>
                    <a:srgbClr val="FF0000"/>
                  </a:solidFill>
                  <a:latin typeface="Calibri" panose="020F0502020204030204" pitchFamily="34" charset="0"/>
                </a:rPr>
                <a:t>speaker</a:t>
              </a:r>
            </a:p>
          </p:txBody>
        </p:sp>
        <p:sp>
          <p:nvSpPr>
            <p:cNvPr id="9" name="Text Box 8"/>
            <p:cNvSpPr txBox="1">
              <a:spLocks noChangeArrowheads="1"/>
            </p:cNvSpPr>
            <p:nvPr/>
          </p:nvSpPr>
          <p:spPr bwMode="auto">
            <a:xfrm>
              <a:off x="8736786" y="4453136"/>
              <a:ext cx="1417568" cy="553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en-US"/>
              </a:defPPr>
              <a:lvl1pPr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9pPr>
            </a:lstStyle>
            <a:p>
              <a:r>
                <a:rPr lang="en-US" altLang="zh-CN" sz="2100">
                  <a:solidFill>
                    <a:srgbClr val="FF0000"/>
                  </a:solidFill>
                  <a:latin typeface="Calibri" panose="020F0502020204030204" pitchFamily="34" charset="0"/>
                </a:rPr>
                <a:t>location</a:t>
              </a:r>
            </a:p>
          </p:txBody>
        </p:sp>
        <p:sp>
          <p:nvSpPr>
            <p:cNvPr id="10" name="Text Box 9"/>
            <p:cNvSpPr txBox="1">
              <a:spLocks noChangeArrowheads="1"/>
            </p:cNvSpPr>
            <p:nvPr/>
          </p:nvSpPr>
          <p:spPr bwMode="auto">
            <a:xfrm>
              <a:off x="8736785" y="5058405"/>
              <a:ext cx="1421415" cy="553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en-US"/>
              </a:defPPr>
              <a:lvl1pPr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9pPr>
            </a:lstStyle>
            <a:p>
              <a:r>
                <a:rPr lang="en-US" altLang="zh-CN" sz="2100">
                  <a:solidFill>
                    <a:srgbClr val="FF0000"/>
                  </a:solidFill>
                  <a:latin typeface="Calibri" panose="020F0502020204030204" pitchFamily="34" charset="0"/>
                </a:rPr>
                <a:t>abstract</a:t>
              </a:r>
            </a:p>
          </p:txBody>
        </p:sp>
        <p:sp>
          <p:nvSpPr>
            <p:cNvPr id="11" name="Text Box 10"/>
            <p:cNvSpPr txBox="1">
              <a:spLocks noChangeArrowheads="1"/>
            </p:cNvSpPr>
            <p:nvPr/>
          </p:nvSpPr>
          <p:spPr bwMode="auto">
            <a:xfrm>
              <a:off x="8736785" y="5663674"/>
              <a:ext cx="1632584" cy="553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en-US"/>
              </a:defPPr>
              <a:lvl1pPr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9pPr>
            </a:lstStyle>
            <a:p>
              <a:r>
                <a:rPr lang="en-US" altLang="zh-CN" sz="2100">
                  <a:solidFill>
                    <a:srgbClr val="FF0000"/>
                  </a:solidFill>
                  <a:latin typeface="Calibri" panose="020F0502020204030204" pitchFamily="34" charset="0"/>
                </a:rPr>
                <a:t>biosketch</a:t>
              </a:r>
            </a:p>
          </p:txBody>
        </p:sp>
        <p:sp>
          <p:nvSpPr>
            <p:cNvPr id="12" name="Text Box 11"/>
            <p:cNvSpPr txBox="1">
              <a:spLocks noChangeArrowheads="1"/>
            </p:cNvSpPr>
            <p:nvPr/>
          </p:nvSpPr>
          <p:spPr bwMode="auto">
            <a:xfrm>
              <a:off x="8736785" y="6268943"/>
              <a:ext cx="881267" cy="553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en-US"/>
              </a:defPPr>
              <a:lvl1pPr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9pPr>
            </a:lstStyle>
            <a:p>
              <a:r>
                <a:rPr lang="en-US" altLang="zh-CN" sz="2100">
                  <a:solidFill>
                    <a:srgbClr val="FF0000"/>
                  </a:solidFill>
                  <a:latin typeface="Calibri" panose="020F0502020204030204" pitchFamily="34" charset="0"/>
                </a:rPr>
                <a:t>host</a:t>
              </a:r>
            </a:p>
          </p:txBody>
        </p:sp>
        <p:sp>
          <p:nvSpPr>
            <p:cNvPr id="13" name="Line 12"/>
            <p:cNvSpPr>
              <a:spLocks noChangeShapeType="1"/>
            </p:cNvSpPr>
            <p:nvPr/>
          </p:nvSpPr>
          <p:spPr bwMode="auto">
            <a:xfrm flipH="1" flipV="1">
              <a:off x="6167048" y="2723795"/>
              <a:ext cx="2569737" cy="259401"/>
            </a:xfrm>
            <a:prstGeom prst="line">
              <a:avLst/>
            </a:prstGeom>
            <a:noFill/>
            <a:ln w="3810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defPPr>
                <a:defRPr lang="en-US"/>
              </a:defPPr>
              <a:lvl1pPr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9pPr>
            </a:lstStyle>
            <a:p>
              <a:endParaRPr lang="zh-CN" altLang="en-US"/>
            </a:p>
          </p:txBody>
        </p:sp>
        <p:sp>
          <p:nvSpPr>
            <p:cNvPr id="14" name="Line 13"/>
            <p:cNvSpPr>
              <a:spLocks noChangeShapeType="1"/>
            </p:cNvSpPr>
            <p:nvPr/>
          </p:nvSpPr>
          <p:spPr bwMode="auto">
            <a:xfrm flipH="1" flipV="1">
              <a:off x="5669680" y="3069663"/>
              <a:ext cx="3067105" cy="518802"/>
            </a:xfrm>
            <a:prstGeom prst="line">
              <a:avLst/>
            </a:prstGeom>
            <a:noFill/>
            <a:ln w="3810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defPPr>
                <a:defRPr lang="en-US"/>
              </a:defPPr>
              <a:lvl1pPr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9pPr>
            </a:lstStyle>
            <a:p>
              <a:endParaRPr lang="zh-CN" altLang="en-US"/>
            </a:p>
          </p:txBody>
        </p:sp>
        <p:sp>
          <p:nvSpPr>
            <p:cNvPr id="15" name="Line 14"/>
            <p:cNvSpPr>
              <a:spLocks noChangeShapeType="1"/>
            </p:cNvSpPr>
            <p:nvPr/>
          </p:nvSpPr>
          <p:spPr bwMode="auto">
            <a:xfrm flipH="1" flipV="1">
              <a:off x="6001259" y="3415531"/>
              <a:ext cx="2735526" cy="691736"/>
            </a:xfrm>
            <a:prstGeom prst="line">
              <a:avLst/>
            </a:prstGeom>
            <a:noFill/>
            <a:ln w="3810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defPPr>
                <a:defRPr lang="en-US"/>
              </a:defPPr>
              <a:lvl1pPr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9pPr>
            </a:lstStyle>
            <a:p>
              <a:endParaRPr lang="zh-CN" altLang="en-US"/>
            </a:p>
          </p:txBody>
        </p:sp>
        <p:sp>
          <p:nvSpPr>
            <p:cNvPr id="16" name="Line 15"/>
            <p:cNvSpPr>
              <a:spLocks noChangeShapeType="1"/>
            </p:cNvSpPr>
            <p:nvPr/>
          </p:nvSpPr>
          <p:spPr bwMode="auto">
            <a:xfrm flipH="1" flipV="1">
              <a:off x="5835469" y="3588465"/>
              <a:ext cx="2901316" cy="1124071"/>
            </a:xfrm>
            <a:prstGeom prst="line">
              <a:avLst/>
            </a:prstGeom>
            <a:noFill/>
            <a:ln w="3810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defPPr>
                <a:defRPr lang="en-US"/>
              </a:defPPr>
              <a:lvl1pPr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9pPr>
            </a:lstStyle>
            <a:p>
              <a:endParaRPr lang="zh-CN" altLang="en-US"/>
            </a:p>
          </p:txBody>
        </p:sp>
        <p:sp>
          <p:nvSpPr>
            <p:cNvPr id="17" name="Line 16"/>
            <p:cNvSpPr>
              <a:spLocks noChangeShapeType="1"/>
            </p:cNvSpPr>
            <p:nvPr/>
          </p:nvSpPr>
          <p:spPr bwMode="auto">
            <a:xfrm flipH="1" flipV="1">
              <a:off x="6167048" y="4712537"/>
              <a:ext cx="2569737" cy="691736"/>
            </a:xfrm>
            <a:prstGeom prst="line">
              <a:avLst/>
            </a:prstGeom>
            <a:noFill/>
            <a:ln w="3810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defPPr>
                <a:defRPr lang="en-US"/>
              </a:defPPr>
              <a:lvl1pPr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9pPr>
            </a:lstStyle>
            <a:p>
              <a:endParaRPr lang="zh-CN" altLang="en-US"/>
            </a:p>
          </p:txBody>
        </p:sp>
        <p:sp>
          <p:nvSpPr>
            <p:cNvPr id="18" name="Line 17"/>
            <p:cNvSpPr>
              <a:spLocks noChangeShapeType="1"/>
            </p:cNvSpPr>
            <p:nvPr/>
          </p:nvSpPr>
          <p:spPr bwMode="auto">
            <a:xfrm flipH="1" flipV="1">
              <a:off x="5918364" y="5750141"/>
              <a:ext cx="2818421" cy="172934"/>
            </a:xfrm>
            <a:prstGeom prst="line">
              <a:avLst/>
            </a:prstGeom>
            <a:noFill/>
            <a:ln w="3810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defPPr>
                <a:defRPr lang="en-US"/>
              </a:defPPr>
              <a:lvl1pPr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9pPr>
            </a:lstStyle>
            <a:p>
              <a:endParaRPr lang="zh-CN" altLang="en-US"/>
            </a:p>
          </p:txBody>
        </p:sp>
        <p:sp>
          <p:nvSpPr>
            <p:cNvPr id="19" name="Line 18"/>
            <p:cNvSpPr>
              <a:spLocks noChangeShapeType="1"/>
            </p:cNvSpPr>
            <p:nvPr/>
          </p:nvSpPr>
          <p:spPr bwMode="auto">
            <a:xfrm flipH="1" flipV="1">
              <a:off x="5089417" y="6355410"/>
              <a:ext cx="3647368" cy="172934"/>
            </a:xfrm>
            <a:prstGeom prst="line">
              <a:avLst/>
            </a:prstGeom>
            <a:noFill/>
            <a:ln w="3810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defPPr>
                <a:defRPr lang="en-US"/>
              </a:defPPr>
              <a:lvl1pPr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9pPr>
            </a:lstStyle>
            <a:p>
              <a:endParaRPr lang="zh-CN" altLang="en-US"/>
            </a:p>
          </p:txBody>
        </p:sp>
      </p:grpSp>
    </p:spTree>
    <p:extLst>
      <p:ext uri="{BB962C8B-B14F-4D97-AF65-F5344CB8AC3E}">
        <p14:creationId xmlns:p14="http://schemas.microsoft.com/office/powerpoint/2010/main" val="243244521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Explicit Metadata</a:t>
            </a:r>
            <a:endParaRPr lang="zh-CN" altLang="en-US" dirty="0"/>
          </a:p>
        </p:txBody>
      </p:sp>
      <p:sp>
        <p:nvSpPr>
          <p:cNvPr id="3" name="内容占位符 2"/>
          <p:cNvSpPr>
            <a:spLocks noGrp="1"/>
          </p:cNvSpPr>
          <p:nvPr>
            <p:ph idx="1"/>
          </p:nvPr>
        </p:nvSpPr>
        <p:spPr/>
        <p:txBody>
          <a:bodyPr/>
          <a:lstStyle/>
          <a:p>
            <a:r>
              <a:rPr lang="en-US" altLang="zh-CN" dirty="0"/>
              <a:t>Metadata: data about data</a:t>
            </a:r>
          </a:p>
          <a:p>
            <a:pPr lvl="1"/>
            <a:r>
              <a:rPr lang="en-US" altLang="zh-CN" dirty="0"/>
              <a:t>Metadata capture parts of the </a:t>
            </a:r>
            <a:r>
              <a:rPr lang="en-US" altLang="zh-CN" i="1" dirty="0">
                <a:solidFill>
                  <a:schemeClr val="accent6">
                    <a:lumMod val="60000"/>
                    <a:lumOff val="40000"/>
                  </a:schemeClr>
                </a:solidFill>
              </a:rPr>
              <a:t>meaning</a:t>
            </a:r>
            <a:r>
              <a:rPr lang="en-US" altLang="zh-CN" dirty="0">
                <a:solidFill>
                  <a:schemeClr val="accent6">
                    <a:lumMod val="60000"/>
                    <a:lumOff val="40000"/>
                  </a:schemeClr>
                </a:solidFill>
              </a:rPr>
              <a:t> </a:t>
            </a:r>
            <a:r>
              <a:rPr lang="en-US" altLang="zh-CN" dirty="0"/>
              <a:t>of the data</a:t>
            </a:r>
          </a:p>
          <a:p>
            <a:pPr lvl="1"/>
            <a:r>
              <a:rPr lang="en-US" altLang="zh-CN" dirty="0"/>
              <a:t>Semantic Web does not rely on text-based manipulation, but rather on machine-</a:t>
            </a:r>
            <a:r>
              <a:rPr lang="en-US" altLang="zh-CN" dirty="0" err="1"/>
              <a:t>processable</a:t>
            </a:r>
            <a:r>
              <a:rPr lang="en-US" altLang="zh-CN" dirty="0"/>
              <a:t> metadata</a:t>
            </a:r>
            <a:endParaRPr lang="zh-CN" altLang="en-US" dirty="0"/>
          </a:p>
        </p:txBody>
      </p:sp>
    </p:spTree>
    <p:extLst>
      <p:ext uri="{BB962C8B-B14F-4D97-AF65-F5344CB8AC3E}">
        <p14:creationId xmlns:p14="http://schemas.microsoft.com/office/powerpoint/2010/main" val="292768788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XML to rescue … ?</a:t>
            </a:r>
            <a:endParaRPr lang="zh-CN" altLang="en-US" dirty="0"/>
          </a:p>
        </p:txBody>
      </p:sp>
      <p:grpSp>
        <p:nvGrpSpPr>
          <p:cNvPr id="19" name="组合 18"/>
          <p:cNvGrpSpPr/>
          <p:nvPr/>
        </p:nvGrpSpPr>
        <p:grpSpPr>
          <a:xfrm>
            <a:off x="1475656" y="1196752"/>
            <a:ext cx="6408712" cy="5544616"/>
            <a:chOff x="152400" y="1219200"/>
            <a:chExt cx="5087381" cy="4648200"/>
          </a:xfrm>
        </p:grpSpPr>
        <p:pic>
          <p:nvPicPr>
            <p:cNvPr id="4" name="Picture 5"/>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762000" y="1219200"/>
              <a:ext cx="4181475" cy="4648200"/>
            </a:xfrm>
            <a:noFill/>
          </p:spPr>
        </p:pic>
        <p:sp>
          <p:nvSpPr>
            <p:cNvPr id="5" name="Text Box 6"/>
            <p:cNvSpPr txBox="1">
              <a:spLocks noChangeArrowheads="1"/>
            </p:cNvSpPr>
            <p:nvPr/>
          </p:nvSpPr>
          <p:spPr bwMode="auto">
            <a:xfrm>
              <a:off x="685800" y="1981200"/>
              <a:ext cx="775507" cy="3494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Calibri" panose="020F0502020204030204" pitchFamily="34" charset="0"/>
                </a:rPr>
                <a:t>&lt;title&gt;</a:t>
              </a:r>
            </a:p>
          </p:txBody>
        </p:sp>
        <p:sp>
          <p:nvSpPr>
            <p:cNvPr id="6" name="Text Box 7"/>
            <p:cNvSpPr txBox="1">
              <a:spLocks noChangeArrowheads="1"/>
            </p:cNvSpPr>
            <p:nvPr/>
          </p:nvSpPr>
          <p:spPr bwMode="auto">
            <a:xfrm>
              <a:off x="685800" y="2667000"/>
              <a:ext cx="824074" cy="3494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Calibri" panose="020F0502020204030204" pitchFamily="34" charset="0"/>
                </a:rPr>
                <a:t>&lt;time&gt;</a:t>
              </a:r>
            </a:p>
          </p:txBody>
        </p:sp>
        <p:sp>
          <p:nvSpPr>
            <p:cNvPr id="7" name="Text Box 8"/>
            <p:cNvSpPr txBox="1">
              <a:spLocks noChangeArrowheads="1"/>
            </p:cNvSpPr>
            <p:nvPr/>
          </p:nvSpPr>
          <p:spPr bwMode="auto">
            <a:xfrm>
              <a:off x="838200" y="2286000"/>
              <a:ext cx="1098998" cy="3494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Calibri" panose="020F0502020204030204" pitchFamily="34" charset="0"/>
                </a:rPr>
                <a:t>&lt;speaker&gt;</a:t>
              </a:r>
            </a:p>
          </p:txBody>
        </p:sp>
        <p:sp>
          <p:nvSpPr>
            <p:cNvPr id="8" name="Text Box 9"/>
            <p:cNvSpPr txBox="1">
              <a:spLocks noChangeArrowheads="1"/>
            </p:cNvSpPr>
            <p:nvPr/>
          </p:nvSpPr>
          <p:spPr bwMode="auto">
            <a:xfrm>
              <a:off x="152400" y="2895600"/>
              <a:ext cx="1119590" cy="3494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Calibri" panose="020F0502020204030204" pitchFamily="34" charset="0"/>
                </a:rPr>
                <a:t>&lt;location&gt;</a:t>
              </a:r>
            </a:p>
          </p:txBody>
        </p:sp>
        <p:sp>
          <p:nvSpPr>
            <p:cNvPr id="9" name="Text Box 10"/>
            <p:cNvSpPr txBox="1">
              <a:spLocks noChangeArrowheads="1"/>
            </p:cNvSpPr>
            <p:nvPr/>
          </p:nvSpPr>
          <p:spPr bwMode="auto">
            <a:xfrm>
              <a:off x="228600" y="3429000"/>
              <a:ext cx="1123398" cy="3494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Calibri" panose="020F0502020204030204" pitchFamily="34" charset="0"/>
                </a:rPr>
                <a:t>&lt;abstract&gt;</a:t>
              </a:r>
            </a:p>
          </p:txBody>
        </p:sp>
        <p:sp>
          <p:nvSpPr>
            <p:cNvPr id="10" name="Text Box 11"/>
            <p:cNvSpPr txBox="1">
              <a:spLocks noChangeArrowheads="1"/>
            </p:cNvSpPr>
            <p:nvPr/>
          </p:nvSpPr>
          <p:spPr bwMode="auto">
            <a:xfrm>
              <a:off x="304800" y="4648200"/>
              <a:ext cx="1244852" cy="3494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Calibri" panose="020F0502020204030204" pitchFamily="34" charset="0"/>
                </a:rPr>
                <a:t>&lt;biosketch&gt;</a:t>
              </a:r>
            </a:p>
          </p:txBody>
        </p:sp>
        <p:sp>
          <p:nvSpPr>
            <p:cNvPr id="11" name="Text Box 12"/>
            <p:cNvSpPr txBox="1">
              <a:spLocks noChangeArrowheads="1"/>
            </p:cNvSpPr>
            <p:nvPr/>
          </p:nvSpPr>
          <p:spPr bwMode="auto">
            <a:xfrm>
              <a:off x="304800" y="5334000"/>
              <a:ext cx="804258" cy="3494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Calibri" panose="020F0502020204030204" pitchFamily="34" charset="0"/>
                </a:rPr>
                <a:t>&lt;host&gt;</a:t>
              </a:r>
            </a:p>
          </p:txBody>
        </p:sp>
        <p:sp>
          <p:nvSpPr>
            <p:cNvPr id="12" name="Text Box 13"/>
            <p:cNvSpPr txBox="1">
              <a:spLocks noChangeArrowheads="1"/>
            </p:cNvSpPr>
            <p:nvPr/>
          </p:nvSpPr>
          <p:spPr bwMode="auto">
            <a:xfrm>
              <a:off x="3047999" y="5334000"/>
              <a:ext cx="885849" cy="3494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Calibri" panose="020F0502020204030204" pitchFamily="34" charset="0"/>
                </a:rPr>
                <a:t>&lt;/host&gt;</a:t>
              </a:r>
            </a:p>
          </p:txBody>
        </p:sp>
        <p:sp>
          <p:nvSpPr>
            <p:cNvPr id="13" name="Text Box 14"/>
            <p:cNvSpPr txBox="1">
              <a:spLocks noChangeArrowheads="1"/>
            </p:cNvSpPr>
            <p:nvPr/>
          </p:nvSpPr>
          <p:spPr bwMode="auto">
            <a:xfrm>
              <a:off x="3657600" y="5029200"/>
              <a:ext cx="1326443" cy="3494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Calibri" panose="020F0502020204030204" pitchFamily="34" charset="0"/>
                </a:rPr>
                <a:t>&lt;/biosketch&gt;</a:t>
              </a:r>
            </a:p>
          </p:txBody>
        </p:sp>
        <p:sp>
          <p:nvSpPr>
            <p:cNvPr id="14" name="Text Box 15"/>
            <p:cNvSpPr txBox="1">
              <a:spLocks noChangeArrowheads="1"/>
            </p:cNvSpPr>
            <p:nvPr/>
          </p:nvSpPr>
          <p:spPr bwMode="auto">
            <a:xfrm>
              <a:off x="3505200" y="4267200"/>
              <a:ext cx="1201181" cy="3494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Calibri" panose="020F0502020204030204" pitchFamily="34" charset="0"/>
                </a:rPr>
                <a:t>&lt;/abstract&gt;</a:t>
              </a:r>
            </a:p>
          </p:txBody>
        </p:sp>
        <p:sp>
          <p:nvSpPr>
            <p:cNvPr id="15" name="Text Box 16"/>
            <p:cNvSpPr txBox="1">
              <a:spLocks noChangeArrowheads="1"/>
            </p:cNvSpPr>
            <p:nvPr/>
          </p:nvSpPr>
          <p:spPr bwMode="auto">
            <a:xfrm>
              <a:off x="4038600" y="2819400"/>
              <a:ext cx="1201181" cy="3494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Calibri" panose="020F0502020204030204" pitchFamily="34" charset="0"/>
                </a:rPr>
                <a:t>&lt;/location&gt;</a:t>
              </a:r>
            </a:p>
          </p:txBody>
        </p:sp>
        <p:sp>
          <p:nvSpPr>
            <p:cNvPr id="16" name="Text Box 17"/>
            <p:cNvSpPr txBox="1">
              <a:spLocks noChangeArrowheads="1"/>
            </p:cNvSpPr>
            <p:nvPr/>
          </p:nvSpPr>
          <p:spPr bwMode="auto">
            <a:xfrm>
              <a:off x="3962400" y="2590800"/>
              <a:ext cx="905665" cy="3494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dirty="0">
                  <a:solidFill>
                    <a:srgbClr val="FF0000"/>
                  </a:solidFill>
                  <a:latin typeface="Calibri" panose="020F0502020204030204" pitchFamily="34" charset="0"/>
                </a:rPr>
                <a:t>&lt;/time&gt;</a:t>
              </a:r>
            </a:p>
          </p:txBody>
        </p:sp>
        <p:sp>
          <p:nvSpPr>
            <p:cNvPr id="17" name="Text Box 18"/>
            <p:cNvSpPr txBox="1">
              <a:spLocks noChangeArrowheads="1"/>
            </p:cNvSpPr>
            <p:nvPr/>
          </p:nvSpPr>
          <p:spPr bwMode="auto">
            <a:xfrm>
              <a:off x="3673475" y="2300288"/>
              <a:ext cx="1176626" cy="3494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Calibri" panose="020F0502020204030204" pitchFamily="34" charset="0"/>
                </a:rPr>
                <a:t>&lt;/speaker&gt;</a:t>
              </a:r>
            </a:p>
          </p:txBody>
        </p:sp>
        <p:sp>
          <p:nvSpPr>
            <p:cNvPr id="18" name="Text Box 19"/>
            <p:cNvSpPr txBox="1">
              <a:spLocks noChangeArrowheads="1"/>
            </p:cNvSpPr>
            <p:nvPr/>
          </p:nvSpPr>
          <p:spPr bwMode="auto">
            <a:xfrm>
              <a:off x="4191000" y="1981200"/>
              <a:ext cx="857099" cy="3494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Calibri" panose="020F0502020204030204" pitchFamily="34" charset="0"/>
                </a:rPr>
                <a:t>&lt;/title&gt;</a:t>
              </a:r>
            </a:p>
          </p:txBody>
        </p:sp>
      </p:grpSp>
    </p:spTree>
    <p:extLst>
      <p:ext uri="{BB962C8B-B14F-4D97-AF65-F5344CB8AC3E}">
        <p14:creationId xmlns:p14="http://schemas.microsoft.com/office/powerpoint/2010/main" val="316022892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Too young too simple</a:t>
            </a:r>
            <a:endParaRPr lang="zh-CN" altLang="en-US" dirty="0"/>
          </a:p>
        </p:txBody>
      </p:sp>
      <p:sp>
        <p:nvSpPr>
          <p:cNvPr id="4" name="Text Box 3"/>
          <p:cNvSpPr txBox="1">
            <a:spLocks noChangeArrowheads="1"/>
          </p:cNvSpPr>
          <p:nvPr/>
        </p:nvSpPr>
        <p:spPr bwMode="auto">
          <a:xfrm>
            <a:off x="6116883" y="1952912"/>
            <a:ext cx="2605612" cy="2169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GB" sz="1500" b="1" dirty="0">
                <a:latin typeface="Calibri" panose="020F0502020204030204" pitchFamily="34" charset="0"/>
              </a:rPr>
              <a:t>But, to your machine,  the tags still look like this….</a:t>
            </a:r>
          </a:p>
          <a:p>
            <a:endParaRPr lang="en-GB" sz="1500" b="1" dirty="0">
              <a:latin typeface="Calibri" panose="020F0502020204030204" pitchFamily="34" charset="0"/>
            </a:endParaRPr>
          </a:p>
          <a:p>
            <a:r>
              <a:rPr lang="en-GB" sz="1500" b="1" dirty="0">
                <a:latin typeface="Calibri" panose="020F0502020204030204" pitchFamily="34" charset="0"/>
              </a:rPr>
              <a:t>The tag names carry no meaning.</a:t>
            </a:r>
          </a:p>
          <a:p>
            <a:endParaRPr lang="en-GB" sz="1500" b="1" dirty="0">
              <a:latin typeface="Calibri" panose="020F0502020204030204" pitchFamily="34" charset="0"/>
            </a:endParaRPr>
          </a:p>
          <a:p>
            <a:r>
              <a:rPr lang="en-GB" sz="1500" b="1" dirty="0">
                <a:latin typeface="Calibri" panose="020F0502020204030204" pitchFamily="34" charset="0"/>
              </a:rPr>
              <a:t>XML DTDs and</a:t>
            </a:r>
          </a:p>
          <a:p>
            <a:r>
              <a:rPr lang="en-GB" sz="1500" b="1" dirty="0">
                <a:latin typeface="Calibri" panose="020F0502020204030204" pitchFamily="34" charset="0"/>
              </a:rPr>
              <a:t>Schemas have little or no semantics.</a:t>
            </a:r>
            <a:endParaRPr lang="en-US" altLang="zh-CN" sz="1500" b="1" dirty="0">
              <a:latin typeface="Calibri" panose="020F0502020204030204" pitchFamily="34" charset="0"/>
            </a:endParaRPr>
          </a:p>
        </p:txBody>
      </p:sp>
      <p:grpSp>
        <p:nvGrpSpPr>
          <p:cNvPr id="20" name="组合 19"/>
          <p:cNvGrpSpPr/>
          <p:nvPr/>
        </p:nvGrpSpPr>
        <p:grpSpPr>
          <a:xfrm>
            <a:off x="337960" y="1436370"/>
            <a:ext cx="5746207" cy="5161280"/>
            <a:chOff x="152400" y="1219200"/>
            <a:chExt cx="5241040" cy="4495800"/>
          </a:xfrm>
        </p:grpSpPr>
        <p:pic>
          <p:nvPicPr>
            <p:cNvPr id="5" name="Picture 5"/>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762000" y="1219200"/>
              <a:ext cx="4044950" cy="4495800"/>
            </a:xfrm>
            <a:noFill/>
          </p:spPr>
        </p:pic>
        <p:sp>
          <p:nvSpPr>
            <p:cNvPr id="6" name="Text Box 6"/>
            <p:cNvSpPr txBox="1">
              <a:spLocks noChangeArrowheads="1"/>
            </p:cNvSpPr>
            <p:nvPr/>
          </p:nvSpPr>
          <p:spPr bwMode="auto">
            <a:xfrm>
              <a:off x="762000" y="1828800"/>
              <a:ext cx="1078437" cy="4166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800" b="1">
                  <a:solidFill>
                    <a:srgbClr val="FF0000"/>
                  </a:solidFill>
                  <a:latin typeface="Symbol" panose="05050102010706020507" pitchFamily="18" charset="2"/>
                </a:rPr>
                <a:t>&lt;title&gt;</a:t>
              </a:r>
            </a:p>
          </p:txBody>
        </p:sp>
        <p:sp>
          <p:nvSpPr>
            <p:cNvPr id="7" name="Text Box 7"/>
            <p:cNvSpPr txBox="1">
              <a:spLocks noChangeArrowheads="1"/>
            </p:cNvSpPr>
            <p:nvPr/>
          </p:nvSpPr>
          <p:spPr bwMode="auto">
            <a:xfrm>
              <a:off x="685800" y="2514600"/>
              <a:ext cx="970262" cy="4166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800" b="1">
                  <a:solidFill>
                    <a:srgbClr val="FF0000"/>
                  </a:solidFill>
                  <a:latin typeface="Symbol" panose="05050102010706020507" pitchFamily="18" charset="2"/>
                </a:rPr>
                <a:t>&lt;time&gt;</a:t>
              </a:r>
            </a:p>
          </p:txBody>
        </p:sp>
        <p:sp>
          <p:nvSpPr>
            <p:cNvPr id="8" name="Text Box 8"/>
            <p:cNvSpPr txBox="1">
              <a:spLocks noChangeArrowheads="1"/>
            </p:cNvSpPr>
            <p:nvPr/>
          </p:nvSpPr>
          <p:spPr bwMode="auto">
            <a:xfrm>
              <a:off x="381000" y="2133600"/>
              <a:ext cx="1492796" cy="4166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800" b="1">
                  <a:solidFill>
                    <a:srgbClr val="FF0000"/>
                  </a:solidFill>
                  <a:latin typeface="Symbol" panose="05050102010706020507" pitchFamily="18" charset="2"/>
                </a:rPr>
                <a:t>&lt;speaker&gt;</a:t>
              </a:r>
            </a:p>
          </p:txBody>
        </p:sp>
        <p:sp>
          <p:nvSpPr>
            <p:cNvPr id="9" name="Text Box 9"/>
            <p:cNvSpPr txBox="1">
              <a:spLocks noChangeArrowheads="1"/>
            </p:cNvSpPr>
            <p:nvPr/>
          </p:nvSpPr>
          <p:spPr bwMode="auto">
            <a:xfrm>
              <a:off x="228600" y="2819400"/>
              <a:ext cx="1586302" cy="4166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800" b="1">
                  <a:solidFill>
                    <a:srgbClr val="FF0000"/>
                  </a:solidFill>
                  <a:latin typeface="Symbol" panose="05050102010706020507" pitchFamily="18" charset="2"/>
                </a:rPr>
                <a:t>&lt;location&gt;</a:t>
              </a:r>
            </a:p>
          </p:txBody>
        </p:sp>
        <p:sp>
          <p:nvSpPr>
            <p:cNvPr id="10" name="Text Box 10"/>
            <p:cNvSpPr txBox="1">
              <a:spLocks noChangeArrowheads="1"/>
            </p:cNvSpPr>
            <p:nvPr/>
          </p:nvSpPr>
          <p:spPr bwMode="auto">
            <a:xfrm>
              <a:off x="228600" y="3200400"/>
              <a:ext cx="1659640" cy="4166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800" b="1">
                  <a:solidFill>
                    <a:srgbClr val="FF0000"/>
                  </a:solidFill>
                  <a:latin typeface="Symbol" panose="05050102010706020507" pitchFamily="18" charset="2"/>
                </a:rPr>
                <a:t>&lt;abstract&gt;</a:t>
              </a:r>
            </a:p>
          </p:txBody>
        </p:sp>
        <p:sp>
          <p:nvSpPr>
            <p:cNvPr id="11" name="Text Box 11"/>
            <p:cNvSpPr txBox="1">
              <a:spLocks noChangeArrowheads="1"/>
            </p:cNvSpPr>
            <p:nvPr/>
          </p:nvSpPr>
          <p:spPr bwMode="auto">
            <a:xfrm>
              <a:off x="228600" y="4495801"/>
              <a:ext cx="1716478" cy="4166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800" b="1">
                  <a:solidFill>
                    <a:srgbClr val="FF0000"/>
                  </a:solidFill>
                  <a:latin typeface="Symbol" panose="05050102010706020507" pitchFamily="18" charset="2"/>
                </a:rPr>
                <a:t>&lt;biosketch&gt;</a:t>
              </a:r>
            </a:p>
          </p:txBody>
        </p:sp>
        <p:sp>
          <p:nvSpPr>
            <p:cNvPr id="12" name="Text Box 12"/>
            <p:cNvSpPr txBox="1">
              <a:spLocks noChangeArrowheads="1"/>
            </p:cNvSpPr>
            <p:nvPr/>
          </p:nvSpPr>
          <p:spPr bwMode="auto">
            <a:xfrm>
              <a:off x="152400" y="5105400"/>
              <a:ext cx="1080269" cy="4166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800" b="1">
                  <a:solidFill>
                    <a:srgbClr val="FF0000"/>
                  </a:solidFill>
                  <a:latin typeface="Symbol" panose="05050102010706020507" pitchFamily="18" charset="2"/>
                </a:rPr>
                <a:t>&lt;host&gt;</a:t>
              </a:r>
            </a:p>
          </p:txBody>
        </p:sp>
        <p:sp>
          <p:nvSpPr>
            <p:cNvPr id="13" name="Text Box 13"/>
            <p:cNvSpPr txBox="1">
              <a:spLocks noChangeArrowheads="1"/>
            </p:cNvSpPr>
            <p:nvPr/>
          </p:nvSpPr>
          <p:spPr bwMode="auto">
            <a:xfrm>
              <a:off x="2895600" y="5181601"/>
              <a:ext cx="1153607" cy="4166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800" b="1">
                  <a:solidFill>
                    <a:srgbClr val="FF0000"/>
                  </a:solidFill>
                  <a:latin typeface="Symbol" panose="05050102010706020507" pitchFamily="18" charset="2"/>
                </a:rPr>
                <a:t>&lt;/host&gt;</a:t>
              </a:r>
            </a:p>
          </p:txBody>
        </p:sp>
        <p:sp>
          <p:nvSpPr>
            <p:cNvPr id="14" name="Text Box 14"/>
            <p:cNvSpPr txBox="1">
              <a:spLocks noChangeArrowheads="1"/>
            </p:cNvSpPr>
            <p:nvPr/>
          </p:nvSpPr>
          <p:spPr bwMode="auto">
            <a:xfrm>
              <a:off x="3352800" y="4724400"/>
              <a:ext cx="1789816" cy="4166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800" b="1" dirty="0">
                  <a:solidFill>
                    <a:srgbClr val="FF0000"/>
                  </a:solidFill>
                  <a:latin typeface="Symbol" panose="05050102010706020507" pitchFamily="18" charset="2"/>
                </a:rPr>
                <a:t>&lt;/</a:t>
              </a:r>
              <a:r>
                <a:rPr lang="en-US" altLang="zh-CN" sz="1800" b="1" dirty="0" err="1">
                  <a:solidFill>
                    <a:srgbClr val="FF0000"/>
                  </a:solidFill>
                  <a:latin typeface="Symbol" panose="05050102010706020507" pitchFamily="18" charset="2"/>
                </a:rPr>
                <a:t>biosketch</a:t>
              </a:r>
              <a:r>
                <a:rPr lang="en-US" altLang="zh-CN" sz="1800" b="1" dirty="0">
                  <a:solidFill>
                    <a:srgbClr val="FF0000"/>
                  </a:solidFill>
                  <a:latin typeface="Symbol" panose="05050102010706020507" pitchFamily="18" charset="2"/>
                </a:rPr>
                <a:t>&gt;</a:t>
              </a:r>
            </a:p>
          </p:txBody>
        </p:sp>
        <p:sp>
          <p:nvSpPr>
            <p:cNvPr id="15" name="Text Box 15"/>
            <p:cNvSpPr txBox="1">
              <a:spLocks noChangeArrowheads="1"/>
            </p:cNvSpPr>
            <p:nvPr/>
          </p:nvSpPr>
          <p:spPr bwMode="auto">
            <a:xfrm>
              <a:off x="3581400" y="4038600"/>
              <a:ext cx="1732978" cy="4166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800" b="1">
                  <a:solidFill>
                    <a:srgbClr val="FF0000"/>
                  </a:solidFill>
                  <a:latin typeface="Symbol" panose="05050102010706020507" pitchFamily="18" charset="2"/>
                </a:rPr>
                <a:t>&lt;/abstract&gt;</a:t>
              </a:r>
            </a:p>
          </p:txBody>
        </p:sp>
        <p:sp>
          <p:nvSpPr>
            <p:cNvPr id="16" name="Text Box 16"/>
            <p:cNvSpPr txBox="1">
              <a:spLocks noChangeArrowheads="1"/>
            </p:cNvSpPr>
            <p:nvPr/>
          </p:nvSpPr>
          <p:spPr bwMode="auto">
            <a:xfrm>
              <a:off x="3733800" y="2743200"/>
              <a:ext cx="1659640" cy="4166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800" b="1">
                  <a:solidFill>
                    <a:srgbClr val="FF0000"/>
                  </a:solidFill>
                  <a:latin typeface="Symbol" panose="05050102010706020507" pitchFamily="18" charset="2"/>
                </a:rPr>
                <a:t>&lt;/location&gt;</a:t>
              </a:r>
            </a:p>
          </p:txBody>
        </p:sp>
        <p:sp>
          <p:nvSpPr>
            <p:cNvPr id="17" name="Text Box 17"/>
            <p:cNvSpPr txBox="1">
              <a:spLocks noChangeArrowheads="1"/>
            </p:cNvSpPr>
            <p:nvPr/>
          </p:nvSpPr>
          <p:spPr bwMode="auto">
            <a:xfrm>
              <a:off x="3657600" y="2514600"/>
              <a:ext cx="1043600" cy="4166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800" b="1">
                  <a:solidFill>
                    <a:srgbClr val="FF0000"/>
                  </a:solidFill>
                  <a:latin typeface="Symbol" panose="05050102010706020507" pitchFamily="18" charset="2"/>
                </a:rPr>
                <a:t>&lt;/time&gt;</a:t>
              </a:r>
            </a:p>
          </p:txBody>
        </p:sp>
        <p:sp>
          <p:nvSpPr>
            <p:cNvPr id="18" name="Text Box 18"/>
            <p:cNvSpPr txBox="1">
              <a:spLocks noChangeArrowheads="1"/>
            </p:cNvSpPr>
            <p:nvPr/>
          </p:nvSpPr>
          <p:spPr bwMode="auto">
            <a:xfrm>
              <a:off x="3200400" y="2286000"/>
              <a:ext cx="1566135" cy="4166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800" b="1">
                  <a:solidFill>
                    <a:srgbClr val="FF0000"/>
                  </a:solidFill>
                  <a:latin typeface="Symbol" panose="05050102010706020507" pitchFamily="18" charset="2"/>
                </a:rPr>
                <a:t>&lt;/speaker&gt;</a:t>
              </a:r>
            </a:p>
          </p:txBody>
        </p:sp>
        <p:sp>
          <p:nvSpPr>
            <p:cNvPr id="19" name="Text Box 19"/>
            <p:cNvSpPr txBox="1">
              <a:spLocks noChangeArrowheads="1"/>
            </p:cNvSpPr>
            <p:nvPr/>
          </p:nvSpPr>
          <p:spPr bwMode="auto">
            <a:xfrm>
              <a:off x="3505200" y="1905000"/>
              <a:ext cx="1151775" cy="4166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800" b="1">
                  <a:solidFill>
                    <a:srgbClr val="FF0000"/>
                  </a:solidFill>
                  <a:latin typeface="Symbol" panose="05050102010706020507" pitchFamily="18" charset="2"/>
                </a:rPr>
                <a:t>&lt;/title&gt;</a:t>
              </a:r>
            </a:p>
          </p:txBody>
        </p:sp>
      </p:grpSp>
    </p:spTree>
    <p:extLst>
      <p:ext uri="{BB962C8B-B14F-4D97-AF65-F5344CB8AC3E}">
        <p14:creationId xmlns:p14="http://schemas.microsoft.com/office/powerpoint/2010/main" val="15624116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Artificial Intelligence</a:t>
            </a:r>
            <a:endParaRPr lang="zh-CN" altLang="en-US" dirty="0"/>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5737" y="1283589"/>
            <a:ext cx="7632526" cy="5425433"/>
          </a:xfrm>
          <a:prstGeom prst="rect">
            <a:avLst/>
          </a:prstGeom>
        </p:spPr>
      </p:pic>
      <p:sp>
        <p:nvSpPr>
          <p:cNvPr id="5" name="文本框 4"/>
          <p:cNvSpPr txBox="1"/>
          <p:nvPr/>
        </p:nvSpPr>
        <p:spPr>
          <a:xfrm>
            <a:off x="28660" y="6604084"/>
            <a:ext cx="5663730" cy="253916"/>
          </a:xfrm>
          <a:prstGeom prst="rect">
            <a:avLst/>
          </a:prstGeom>
          <a:noFill/>
        </p:spPr>
        <p:txBody>
          <a:bodyPr wrap="none" rtlCol="0">
            <a:spAutoFit/>
          </a:bodyPr>
          <a:lstStyle/>
          <a:p>
            <a:r>
              <a:rPr lang="en-US" altLang="zh-CN" sz="1050" dirty="0"/>
              <a:t>This slide is from </a:t>
            </a:r>
            <a:r>
              <a:rPr lang="en-US" altLang="zh-CN" sz="1050" dirty="0">
                <a:hlinkClick r:id="rId4"/>
              </a:rPr>
              <a:t>https://zhuanlan.zhihu.com/p/26208385?group_id=833348558605406208</a:t>
            </a:r>
            <a:r>
              <a:rPr lang="en-US" altLang="zh-CN" sz="1050" dirty="0"/>
              <a:t> </a:t>
            </a:r>
            <a:endParaRPr lang="zh-CN" altLang="en-US" sz="1050" dirty="0"/>
          </a:p>
        </p:txBody>
      </p:sp>
    </p:spTree>
    <p:extLst>
      <p:ext uri="{BB962C8B-B14F-4D97-AF65-F5344CB8AC3E}">
        <p14:creationId xmlns:p14="http://schemas.microsoft.com/office/powerpoint/2010/main" val="253291264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XML Schema helps</a:t>
            </a:r>
            <a:endParaRPr lang="zh-CN" altLang="en-US" dirty="0"/>
          </a:p>
        </p:txBody>
      </p:sp>
      <p:grpSp>
        <p:nvGrpSpPr>
          <p:cNvPr id="43" name="组合 42"/>
          <p:cNvGrpSpPr/>
          <p:nvPr/>
        </p:nvGrpSpPr>
        <p:grpSpPr>
          <a:xfrm>
            <a:off x="539552" y="1268760"/>
            <a:ext cx="8136904" cy="5328890"/>
            <a:chOff x="486294" y="2356659"/>
            <a:chExt cx="8610600" cy="4814889"/>
          </a:xfrm>
        </p:grpSpPr>
        <p:sp>
          <p:nvSpPr>
            <p:cNvPr id="4" name="Text Box 2"/>
            <p:cNvSpPr txBox="1">
              <a:spLocks noChangeArrowheads="1"/>
            </p:cNvSpPr>
            <p:nvPr/>
          </p:nvSpPr>
          <p:spPr bwMode="auto">
            <a:xfrm>
              <a:off x="3381894" y="2356659"/>
              <a:ext cx="2895600" cy="1892825"/>
            </a:xfrm>
            <a:prstGeom prst="rect">
              <a:avLst/>
            </a:prstGeom>
            <a:solidFill>
              <a:srgbClr val="DDDDDD"/>
            </a:solidFill>
            <a:ln w="57150">
              <a:solidFill>
                <a:srgbClr val="000000"/>
              </a:solidFill>
              <a:miter lim="800000"/>
              <a:headEnd/>
              <a:tailEnd/>
            </a:ln>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375" dirty="0">
                  <a:solidFill>
                    <a:srgbClr val="000000"/>
                  </a:solidFill>
                  <a:latin typeface="Calibri" panose="020F0502020204030204" pitchFamily="34" charset="0"/>
                </a:rPr>
                <a:t>&lt;?xml version="1.0" encoding="utf-8"?&gt;</a:t>
              </a:r>
            </a:p>
            <a:p>
              <a:r>
                <a:rPr lang="en-US" altLang="zh-CN" sz="375" dirty="0">
                  <a:solidFill>
                    <a:srgbClr val="000000"/>
                  </a:solidFill>
                  <a:latin typeface="Calibri" panose="020F0502020204030204" pitchFamily="34" charset="0"/>
                </a:rPr>
                <a:t>  &lt;</a:t>
              </a:r>
              <a:r>
                <a:rPr lang="en-US" altLang="zh-CN" sz="375" dirty="0" err="1">
                  <a:solidFill>
                    <a:srgbClr val="000000"/>
                  </a:solidFill>
                  <a:latin typeface="Calibri" panose="020F0502020204030204" pitchFamily="34" charset="0"/>
                </a:rPr>
                <a:t>xs:schema</a:t>
              </a:r>
              <a:r>
                <a:rPr lang="en-US" altLang="zh-CN" sz="375" dirty="0">
                  <a:solidFill>
                    <a:srgbClr val="000000"/>
                  </a:solidFill>
                  <a:latin typeface="Calibri" panose="020F0502020204030204" pitchFamily="34" charset="0"/>
                </a:rPr>
                <a:t> </a:t>
              </a:r>
              <a:r>
                <a:rPr lang="en-US" altLang="zh-CN" sz="375" dirty="0" err="1">
                  <a:solidFill>
                    <a:srgbClr val="000000"/>
                  </a:solidFill>
                  <a:latin typeface="Calibri" panose="020F0502020204030204" pitchFamily="34" charset="0"/>
                </a:rPr>
                <a:t>xmlns:xs</a:t>
              </a:r>
              <a:r>
                <a:rPr lang="en-US" altLang="zh-CN" sz="375" dirty="0">
                  <a:solidFill>
                    <a:srgbClr val="000000"/>
                  </a:solidFill>
                  <a:latin typeface="Calibri" panose="020F0502020204030204" pitchFamily="34" charset="0"/>
                </a:rPr>
                <a:t>="http://www.w3.org/2001/XMLSchema"&gt;</a:t>
              </a:r>
            </a:p>
            <a:p>
              <a:r>
                <a:rPr lang="en-US" altLang="zh-CN" sz="375" dirty="0">
                  <a:solidFill>
                    <a:srgbClr val="000000"/>
                  </a:solidFill>
                  <a:latin typeface="Calibri" panose="020F0502020204030204" pitchFamily="34" charset="0"/>
                </a:rPr>
                <a:t>    &lt;</a:t>
              </a:r>
              <a:r>
                <a:rPr lang="en-US" altLang="zh-CN" sz="375" dirty="0" err="1">
                  <a:solidFill>
                    <a:srgbClr val="000000"/>
                  </a:solidFill>
                  <a:latin typeface="Calibri" panose="020F0502020204030204" pitchFamily="34" charset="0"/>
                </a:rPr>
                <a:t>xs:element</a:t>
              </a:r>
              <a:r>
                <a:rPr lang="en-US" altLang="zh-CN" sz="375" dirty="0">
                  <a:solidFill>
                    <a:srgbClr val="000000"/>
                  </a:solidFill>
                  <a:latin typeface="Calibri" panose="020F0502020204030204" pitchFamily="34" charset="0"/>
                </a:rPr>
                <a:t> name="book"&gt;</a:t>
              </a:r>
            </a:p>
            <a:p>
              <a:r>
                <a:rPr lang="en-US" altLang="zh-CN" sz="375" dirty="0">
                  <a:solidFill>
                    <a:srgbClr val="000000"/>
                  </a:solidFill>
                  <a:latin typeface="Calibri" panose="020F0502020204030204" pitchFamily="34" charset="0"/>
                </a:rPr>
                <a:t>                         &lt;</a:t>
              </a:r>
              <a:r>
                <a:rPr lang="en-US" altLang="zh-CN" sz="375" dirty="0" err="1">
                  <a:solidFill>
                    <a:srgbClr val="000000"/>
                  </a:solidFill>
                  <a:latin typeface="Calibri" panose="020F0502020204030204" pitchFamily="34" charset="0"/>
                </a:rPr>
                <a:t>xs:complexType</a:t>
              </a:r>
              <a:r>
                <a:rPr lang="en-US" altLang="zh-CN" sz="375" dirty="0">
                  <a:solidFill>
                    <a:srgbClr val="000000"/>
                  </a:solidFill>
                  <a:latin typeface="Calibri" panose="020F0502020204030204" pitchFamily="34" charset="0"/>
                </a:rPr>
                <a:t>&gt;</a:t>
              </a:r>
            </a:p>
            <a:p>
              <a:r>
                <a:rPr lang="en-US" altLang="zh-CN" sz="375" dirty="0">
                  <a:solidFill>
                    <a:srgbClr val="000000"/>
                  </a:solidFill>
                  <a:latin typeface="Calibri" panose="020F0502020204030204" pitchFamily="34" charset="0"/>
                </a:rPr>
                <a:t>                           &lt;</a:t>
              </a:r>
              <a:r>
                <a:rPr lang="en-US" altLang="zh-CN" sz="375" dirty="0" err="1">
                  <a:solidFill>
                    <a:srgbClr val="000000"/>
                  </a:solidFill>
                  <a:latin typeface="Calibri" panose="020F0502020204030204" pitchFamily="34" charset="0"/>
                </a:rPr>
                <a:t>xs:sequence</a:t>
              </a:r>
              <a:r>
                <a:rPr lang="en-US" altLang="zh-CN" sz="375" dirty="0">
                  <a:solidFill>
                    <a:srgbClr val="000000"/>
                  </a:solidFill>
                  <a:latin typeface="Calibri" panose="020F0502020204030204" pitchFamily="34" charset="0"/>
                </a:rPr>
                <a:t>&gt;</a:t>
              </a:r>
            </a:p>
            <a:p>
              <a:r>
                <a:rPr lang="en-US" altLang="zh-CN" sz="375" dirty="0">
                  <a:solidFill>
                    <a:srgbClr val="000000"/>
                  </a:solidFill>
                  <a:latin typeface="Calibri" panose="020F0502020204030204" pitchFamily="34" charset="0"/>
                </a:rPr>
                <a:t>                             &lt;</a:t>
              </a:r>
              <a:r>
                <a:rPr lang="en-US" altLang="zh-CN" sz="375" dirty="0" err="1">
                  <a:solidFill>
                    <a:srgbClr val="000000"/>
                  </a:solidFill>
                  <a:latin typeface="Calibri" panose="020F0502020204030204" pitchFamily="34" charset="0"/>
                </a:rPr>
                <a:t>xs:element</a:t>
              </a:r>
              <a:r>
                <a:rPr lang="en-US" altLang="zh-CN" sz="375" dirty="0">
                  <a:solidFill>
                    <a:srgbClr val="000000"/>
                  </a:solidFill>
                  <a:latin typeface="Calibri" panose="020F0502020204030204" pitchFamily="34" charset="0"/>
                </a:rPr>
                <a:t> name="title" type="</a:t>
              </a:r>
              <a:r>
                <a:rPr lang="en-US" altLang="zh-CN" sz="375" dirty="0" err="1">
                  <a:solidFill>
                    <a:srgbClr val="000000"/>
                  </a:solidFill>
                  <a:latin typeface="Calibri" panose="020F0502020204030204" pitchFamily="34" charset="0"/>
                </a:rPr>
                <a:t>xs:string</a:t>
              </a:r>
              <a:r>
                <a:rPr lang="en-US" altLang="zh-CN" sz="375" dirty="0">
                  <a:solidFill>
                    <a:srgbClr val="000000"/>
                  </a:solidFill>
                  <a:latin typeface="Calibri" panose="020F0502020204030204" pitchFamily="34" charset="0"/>
                </a:rPr>
                <a:t>"/&gt;</a:t>
              </a:r>
            </a:p>
            <a:p>
              <a:r>
                <a:rPr lang="en-US" altLang="zh-CN" sz="375" dirty="0">
                  <a:solidFill>
                    <a:srgbClr val="000000"/>
                  </a:solidFill>
                  <a:latin typeface="Calibri" panose="020F0502020204030204" pitchFamily="34" charset="0"/>
                </a:rPr>
                <a:t>                             &lt;</a:t>
              </a:r>
              <a:r>
                <a:rPr lang="en-US" altLang="zh-CN" sz="375" dirty="0" err="1">
                  <a:solidFill>
                    <a:srgbClr val="000000"/>
                  </a:solidFill>
                  <a:latin typeface="Calibri" panose="020F0502020204030204" pitchFamily="34" charset="0"/>
                </a:rPr>
                <a:t>xs:element</a:t>
              </a:r>
              <a:r>
                <a:rPr lang="en-US" altLang="zh-CN" sz="375" dirty="0">
                  <a:solidFill>
                    <a:srgbClr val="000000"/>
                  </a:solidFill>
                  <a:latin typeface="Calibri" panose="020F0502020204030204" pitchFamily="34" charset="0"/>
                </a:rPr>
                <a:t> name="author" type="</a:t>
              </a:r>
              <a:r>
                <a:rPr lang="en-US" altLang="zh-CN" sz="375" dirty="0" err="1">
                  <a:solidFill>
                    <a:srgbClr val="000000"/>
                  </a:solidFill>
                  <a:latin typeface="Calibri" panose="020F0502020204030204" pitchFamily="34" charset="0"/>
                </a:rPr>
                <a:t>xs:string</a:t>
              </a:r>
              <a:r>
                <a:rPr lang="en-US" altLang="zh-CN" sz="375" dirty="0">
                  <a:solidFill>
                    <a:srgbClr val="000000"/>
                  </a:solidFill>
                  <a:latin typeface="Calibri" panose="020F0502020204030204" pitchFamily="34" charset="0"/>
                </a:rPr>
                <a:t>"/&gt;</a:t>
              </a:r>
            </a:p>
            <a:p>
              <a:r>
                <a:rPr lang="en-US" altLang="zh-CN" sz="375" dirty="0">
                  <a:solidFill>
                    <a:srgbClr val="000000"/>
                  </a:solidFill>
                  <a:latin typeface="Calibri" panose="020F0502020204030204" pitchFamily="34" charset="0"/>
                </a:rPr>
                <a:t>                             &lt;</a:t>
              </a:r>
              <a:r>
                <a:rPr lang="en-US" altLang="zh-CN" sz="375" dirty="0" err="1">
                  <a:solidFill>
                    <a:srgbClr val="000000"/>
                  </a:solidFill>
                  <a:latin typeface="Calibri" panose="020F0502020204030204" pitchFamily="34" charset="0"/>
                </a:rPr>
                <a:t>xs:element</a:t>
              </a:r>
              <a:r>
                <a:rPr lang="en-US" altLang="zh-CN" sz="375" dirty="0">
                  <a:solidFill>
                    <a:srgbClr val="000000"/>
                  </a:solidFill>
                  <a:latin typeface="Calibri" panose="020F0502020204030204" pitchFamily="34" charset="0"/>
                </a:rPr>
                <a:t> name="character" minOccurs="0" </a:t>
              </a:r>
              <a:r>
                <a:rPr lang="en-US" altLang="zh-CN" sz="375" dirty="0" err="1">
                  <a:solidFill>
                    <a:srgbClr val="000000"/>
                  </a:solidFill>
                  <a:latin typeface="Calibri" panose="020F0502020204030204" pitchFamily="34" charset="0"/>
                </a:rPr>
                <a:t>maxOccurs</a:t>
              </a:r>
              <a:r>
                <a:rPr lang="en-US" altLang="zh-CN" sz="375" dirty="0">
                  <a:solidFill>
                    <a:srgbClr val="000000"/>
                  </a:solidFill>
                  <a:latin typeface="Calibri" panose="020F0502020204030204" pitchFamily="34" charset="0"/>
                </a:rPr>
                <a:t>="unbounded"&gt;</a:t>
              </a:r>
            </a:p>
            <a:p>
              <a:r>
                <a:rPr lang="en-US" altLang="zh-CN" sz="375" dirty="0">
                  <a:solidFill>
                    <a:srgbClr val="000000"/>
                  </a:solidFill>
                  <a:latin typeface="Calibri" panose="020F0502020204030204" pitchFamily="34" charset="0"/>
                </a:rPr>
                <a:t>                               &lt;</a:t>
              </a:r>
              <a:r>
                <a:rPr lang="en-US" altLang="zh-CN" sz="375" dirty="0" err="1">
                  <a:solidFill>
                    <a:srgbClr val="000000"/>
                  </a:solidFill>
                  <a:latin typeface="Calibri" panose="020F0502020204030204" pitchFamily="34" charset="0"/>
                </a:rPr>
                <a:t>xs:complexType</a:t>
              </a:r>
              <a:r>
                <a:rPr lang="en-US" altLang="zh-CN" sz="375" dirty="0">
                  <a:solidFill>
                    <a:srgbClr val="000000"/>
                  </a:solidFill>
                  <a:latin typeface="Calibri" panose="020F0502020204030204" pitchFamily="34" charset="0"/>
                </a:rPr>
                <a:t>&gt;</a:t>
              </a:r>
            </a:p>
            <a:p>
              <a:r>
                <a:rPr lang="en-US" altLang="zh-CN" sz="375" dirty="0">
                  <a:solidFill>
                    <a:srgbClr val="000000"/>
                  </a:solidFill>
                  <a:latin typeface="Calibri" panose="020F0502020204030204" pitchFamily="34" charset="0"/>
                </a:rPr>
                <a:t>                                 &lt;</a:t>
              </a:r>
              <a:r>
                <a:rPr lang="en-US" altLang="zh-CN" sz="375" dirty="0" err="1">
                  <a:solidFill>
                    <a:srgbClr val="000000"/>
                  </a:solidFill>
                  <a:latin typeface="Calibri" panose="020F0502020204030204" pitchFamily="34" charset="0"/>
                </a:rPr>
                <a:t>xs:sequence</a:t>
              </a:r>
              <a:r>
                <a:rPr lang="en-US" altLang="zh-CN" sz="375" dirty="0">
                  <a:solidFill>
                    <a:srgbClr val="000000"/>
                  </a:solidFill>
                  <a:latin typeface="Calibri" panose="020F0502020204030204" pitchFamily="34" charset="0"/>
                </a:rPr>
                <a:t>&gt;</a:t>
              </a:r>
            </a:p>
            <a:p>
              <a:r>
                <a:rPr lang="en-US" altLang="zh-CN" sz="375" dirty="0">
                  <a:solidFill>
                    <a:srgbClr val="000000"/>
                  </a:solidFill>
                  <a:latin typeface="Calibri" panose="020F0502020204030204" pitchFamily="34" charset="0"/>
                </a:rPr>
                <a:t>                                   &lt;</a:t>
              </a:r>
              <a:r>
                <a:rPr lang="en-US" altLang="zh-CN" sz="375" dirty="0" err="1">
                  <a:solidFill>
                    <a:srgbClr val="000000"/>
                  </a:solidFill>
                  <a:latin typeface="Calibri" panose="020F0502020204030204" pitchFamily="34" charset="0"/>
                </a:rPr>
                <a:t>xs:element</a:t>
              </a:r>
              <a:r>
                <a:rPr lang="en-US" altLang="zh-CN" sz="375" dirty="0">
                  <a:solidFill>
                    <a:srgbClr val="000000"/>
                  </a:solidFill>
                  <a:latin typeface="Calibri" panose="020F0502020204030204" pitchFamily="34" charset="0"/>
                </a:rPr>
                <a:t> name="name" type="</a:t>
              </a:r>
              <a:r>
                <a:rPr lang="en-US" altLang="zh-CN" sz="375" dirty="0" err="1">
                  <a:solidFill>
                    <a:srgbClr val="000000"/>
                  </a:solidFill>
                  <a:latin typeface="Calibri" panose="020F0502020204030204" pitchFamily="34" charset="0"/>
                </a:rPr>
                <a:t>xs:string</a:t>
              </a:r>
              <a:r>
                <a:rPr lang="en-US" altLang="zh-CN" sz="375" dirty="0">
                  <a:solidFill>
                    <a:srgbClr val="000000"/>
                  </a:solidFill>
                  <a:latin typeface="Calibri" panose="020F0502020204030204" pitchFamily="34" charset="0"/>
                </a:rPr>
                <a:t>"/&gt;</a:t>
              </a:r>
            </a:p>
            <a:p>
              <a:r>
                <a:rPr lang="en-US" altLang="zh-CN" sz="375" dirty="0">
                  <a:solidFill>
                    <a:srgbClr val="000000"/>
                  </a:solidFill>
                  <a:latin typeface="Calibri" panose="020F0502020204030204" pitchFamily="34" charset="0"/>
                </a:rPr>
                <a:t>                                   &lt;</a:t>
              </a:r>
              <a:r>
                <a:rPr lang="en-US" altLang="zh-CN" sz="375" dirty="0" err="1">
                  <a:solidFill>
                    <a:srgbClr val="000000"/>
                  </a:solidFill>
                  <a:latin typeface="Calibri" panose="020F0502020204030204" pitchFamily="34" charset="0"/>
                </a:rPr>
                <a:t>xs:element</a:t>
              </a:r>
              <a:r>
                <a:rPr lang="en-US" altLang="zh-CN" sz="375" dirty="0">
                  <a:solidFill>
                    <a:srgbClr val="000000"/>
                  </a:solidFill>
                  <a:latin typeface="Calibri" panose="020F0502020204030204" pitchFamily="34" charset="0"/>
                </a:rPr>
                <a:t> name="friend-of" type="</a:t>
              </a:r>
              <a:r>
                <a:rPr lang="en-US" altLang="zh-CN" sz="375" dirty="0" err="1">
                  <a:solidFill>
                    <a:srgbClr val="000000"/>
                  </a:solidFill>
                  <a:latin typeface="Calibri" panose="020F0502020204030204" pitchFamily="34" charset="0"/>
                </a:rPr>
                <a:t>xs:string</a:t>
              </a:r>
              <a:r>
                <a:rPr lang="en-US" altLang="zh-CN" sz="375" dirty="0">
                  <a:solidFill>
                    <a:srgbClr val="000000"/>
                  </a:solidFill>
                  <a:latin typeface="Calibri" panose="020F0502020204030204" pitchFamily="34" charset="0"/>
                </a:rPr>
                <a:t>" minOccurs="0"</a:t>
              </a:r>
            </a:p>
            <a:p>
              <a:r>
                <a:rPr lang="en-US" altLang="zh-CN" sz="375" dirty="0">
                  <a:solidFill>
                    <a:srgbClr val="000000"/>
                  </a:solidFill>
                  <a:latin typeface="Calibri" panose="020F0502020204030204" pitchFamily="34" charset="0"/>
                </a:rPr>
                <a:t>                                                    </a:t>
              </a:r>
              <a:r>
                <a:rPr lang="en-US" altLang="zh-CN" sz="375" dirty="0" err="1">
                  <a:solidFill>
                    <a:srgbClr val="000000"/>
                  </a:solidFill>
                  <a:latin typeface="Calibri" panose="020F0502020204030204" pitchFamily="34" charset="0"/>
                </a:rPr>
                <a:t>maxOccurs</a:t>
              </a:r>
              <a:r>
                <a:rPr lang="en-US" altLang="zh-CN" sz="375" dirty="0">
                  <a:solidFill>
                    <a:srgbClr val="000000"/>
                  </a:solidFill>
                  <a:latin typeface="Calibri" panose="020F0502020204030204" pitchFamily="34" charset="0"/>
                </a:rPr>
                <a:t>="unbounded"/&gt;</a:t>
              </a:r>
            </a:p>
            <a:p>
              <a:r>
                <a:rPr lang="en-US" altLang="zh-CN" sz="375" dirty="0">
                  <a:solidFill>
                    <a:srgbClr val="000000"/>
                  </a:solidFill>
                  <a:latin typeface="Calibri" panose="020F0502020204030204" pitchFamily="34" charset="0"/>
                </a:rPr>
                <a:t>                                   &lt;</a:t>
              </a:r>
              <a:r>
                <a:rPr lang="en-US" altLang="zh-CN" sz="375" dirty="0" err="1">
                  <a:solidFill>
                    <a:srgbClr val="000000"/>
                  </a:solidFill>
                  <a:latin typeface="Calibri" panose="020F0502020204030204" pitchFamily="34" charset="0"/>
                </a:rPr>
                <a:t>xs:element</a:t>
              </a:r>
              <a:r>
                <a:rPr lang="en-US" altLang="zh-CN" sz="375" dirty="0">
                  <a:solidFill>
                    <a:srgbClr val="000000"/>
                  </a:solidFill>
                  <a:latin typeface="Calibri" panose="020F0502020204030204" pitchFamily="34" charset="0"/>
                </a:rPr>
                <a:t> name="since" type="</a:t>
              </a:r>
              <a:r>
                <a:rPr lang="en-US" altLang="zh-CN" sz="375" dirty="0" err="1">
                  <a:solidFill>
                    <a:srgbClr val="000000"/>
                  </a:solidFill>
                  <a:latin typeface="Calibri" panose="020F0502020204030204" pitchFamily="34" charset="0"/>
                </a:rPr>
                <a:t>xs:date</a:t>
              </a:r>
              <a:r>
                <a:rPr lang="en-US" altLang="zh-CN" sz="375" dirty="0">
                  <a:solidFill>
                    <a:srgbClr val="000000"/>
                  </a:solidFill>
                  <a:latin typeface="Calibri" panose="020F0502020204030204" pitchFamily="34" charset="0"/>
                </a:rPr>
                <a:t>"/&gt;</a:t>
              </a:r>
            </a:p>
            <a:p>
              <a:r>
                <a:rPr lang="en-US" altLang="zh-CN" sz="375" dirty="0">
                  <a:solidFill>
                    <a:srgbClr val="000000"/>
                  </a:solidFill>
                  <a:latin typeface="Calibri" panose="020F0502020204030204" pitchFamily="34" charset="0"/>
                </a:rPr>
                <a:t>                                   &lt;</a:t>
              </a:r>
              <a:r>
                <a:rPr lang="en-US" altLang="zh-CN" sz="375" dirty="0" err="1">
                  <a:solidFill>
                    <a:srgbClr val="000000"/>
                  </a:solidFill>
                  <a:latin typeface="Calibri" panose="020F0502020204030204" pitchFamily="34" charset="0"/>
                </a:rPr>
                <a:t>xs:element</a:t>
              </a:r>
              <a:r>
                <a:rPr lang="en-US" altLang="zh-CN" sz="375" dirty="0">
                  <a:solidFill>
                    <a:srgbClr val="000000"/>
                  </a:solidFill>
                  <a:latin typeface="Calibri" panose="020F0502020204030204" pitchFamily="34" charset="0"/>
                </a:rPr>
                <a:t> name="qualification" type="</a:t>
              </a:r>
              <a:r>
                <a:rPr lang="en-US" altLang="zh-CN" sz="375" dirty="0" err="1">
                  <a:solidFill>
                    <a:srgbClr val="000000"/>
                  </a:solidFill>
                  <a:latin typeface="Calibri" panose="020F0502020204030204" pitchFamily="34" charset="0"/>
                </a:rPr>
                <a:t>xs:string</a:t>
              </a:r>
              <a:r>
                <a:rPr lang="en-US" altLang="zh-CN" sz="375" dirty="0">
                  <a:solidFill>
                    <a:srgbClr val="000000"/>
                  </a:solidFill>
                  <a:latin typeface="Calibri" panose="020F0502020204030204" pitchFamily="34" charset="0"/>
                </a:rPr>
                <a:t>"/&gt;</a:t>
              </a:r>
            </a:p>
            <a:p>
              <a:r>
                <a:rPr lang="en-US" altLang="zh-CN" sz="375" dirty="0">
                  <a:solidFill>
                    <a:srgbClr val="000000"/>
                  </a:solidFill>
                  <a:latin typeface="Calibri" panose="020F0502020204030204" pitchFamily="34" charset="0"/>
                </a:rPr>
                <a:t>                                 &lt;/</a:t>
              </a:r>
              <a:r>
                <a:rPr lang="en-US" altLang="zh-CN" sz="375" dirty="0" err="1">
                  <a:solidFill>
                    <a:srgbClr val="000000"/>
                  </a:solidFill>
                  <a:latin typeface="Calibri" panose="020F0502020204030204" pitchFamily="34" charset="0"/>
                </a:rPr>
                <a:t>xs:sequence</a:t>
              </a:r>
              <a:r>
                <a:rPr lang="en-US" altLang="zh-CN" sz="375" dirty="0">
                  <a:solidFill>
                    <a:srgbClr val="000000"/>
                  </a:solidFill>
                  <a:latin typeface="Calibri" panose="020F0502020204030204" pitchFamily="34" charset="0"/>
                </a:rPr>
                <a:t>&gt;</a:t>
              </a:r>
            </a:p>
            <a:p>
              <a:r>
                <a:rPr lang="en-US" altLang="zh-CN" sz="375" dirty="0">
                  <a:solidFill>
                    <a:srgbClr val="000000"/>
                  </a:solidFill>
                  <a:latin typeface="Calibri" panose="020F0502020204030204" pitchFamily="34" charset="0"/>
                </a:rPr>
                <a:t>                               &lt;/</a:t>
              </a:r>
              <a:r>
                <a:rPr lang="en-US" altLang="zh-CN" sz="375" dirty="0" err="1">
                  <a:solidFill>
                    <a:srgbClr val="000000"/>
                  </a:solidFill>
                  <a:latin typeface="Calibri" panose="020F0502020204030204" pitchFamily="34" charset="0"/>
                </a:rPr>
                <a:t>xs:complexType</a:t>
              </a:r>
              <a:r>
                <a:rPr lang="en-US" altLang="zh-CN" sz="375" dirty="0">
                  <a:solidFill>
                    <a:srgbClr val="000000"/>
                  </a:solidFill>
                  <a:latin typeface="Calibri" panose="020F0502020204030204" pitchFamily="34" charset="0"/>
                </a:rPr>
                <a:t>&gt;</a:t>
              </a:r>
            </a:p>
            <a:p>
              <a:r>
                <a:rPr lang="en-US" altLang="zh-CN" sz="375" dirty="0">
                  <a:solidFill>
                    <a:srgbClr val="000000"/>
                  </a:solidFill>
                  <a:latin typeface="Calibri" panose="020F0502020204030204" pitchFamily="34" charset="0"/>
                </a:rPr>
                <a:t>                             &lt;/</a:t>
              </a:r>
              <a:r>
                <a:rPr lang="en-US" altLang="zh-CN" sz="375" dirty="0" err="1">
                  <a:solidFill>
                    <a:srgbClr val="000000"/>
                  </a:solidFill>
                  <a:latin typeface="Calibri" panose="020F0502020204030204" pitchFamily="34" charset="0"/>
                </a:rPr>
                <a:t>xs:element</a:t>
              </a:r>
              <a:r>
                <a:rPr lang="en-US" altLang="zh-CN" sz="375" dirty="0">
                  <a:solidFill>
                    <a:srgbClr val="000000"/>
                  </a:solidFill>
                  <a:latin typeface="Calibri" panose="020F0502020204030204" pitchFamily="34" charset="0"/>
                </a:rPr>
                <a:t>&gt;</a:t>
              </a:r>
            </a:p>
            <a:p>
              <a:r>
                <a:rPr lang="en-US" altLang="zh-CN" sz="375" dirty="0">
                  <a:solidFill>
                    <a:srgbClr val="000000"/>
                  </a:solidFill>
                  <a:latin typeface="Calibri" panose="020F0502020204030204" pitchFamily="34" charset="0"/>
                </a:rPr>
                <a:t>                           &lt;/</a:t>
              </a:r>
              <a:r>
                <a:rPr lang="en-US" altLang="zh-CN" sz="375" dirty="0" err="1">
                  <a:solidFill>
                    <a:srgbClr val="000000"/>
                  </a:solidFill>
                  <a:latin typeface="Calibri" panose="020F0502020204030204" pitchFamily="34" charset="0"/>
                </a:rPr>
                <a:t>xs:sequence</a:t>
              </a:r>
              <a:r>
                <a:rPr lang="en-US" altLang="zh-CN" sz="375" dirty="0">
                  <a:solidFill>
                    <a:srgbClr val="000000"/>
                  </a:solidFill>
                  <a:latin typeface="Calibri" panose="020F0502020204030204" pitchFamily="34" charset="0"/>
                </a:rPr>
                <a:t>&gt;</a:t>
              </a:r>
            </a:p>
            <a:p>
              <a:r>
                <a:rPr lang="en-US" altLang="zh-CN" sz="375" dirty="0">
                  <a:solidFill>
                    <a:srgbClr val="000000"/>
                  </a:solidFill>
                  <a:latin typeface="Calibri" panose="020F0502020204030204" pitchFamily="34" charset="0"/>
                </a:rPr>
                <a:t>                           &lt;</a:t>
              </a:r>
              <a:r>
                <a:rPr lang="en-US" altLang="zh-CN" sz="375" dirty="0" err="1">
                  <a:solidFill>
                    <a:srgbClr val="000000"/>
                  </a:solidFill>
                  <a:latin typeface="Calibri" panose="020F0502020204030204" pitchFamily="34" charset="0"/>
                </a:rPr>
                <a:t>xs:attribute</a:t>
              </a:r>
              <a:r>
                <a:rPr lang="en-US" altLang="zh-CN" sz="375" dirty="0">
                  <a:solidFill>
                    <a:srgbClr val="000000"/>
                  </a:solidFill>
                  <a:latin typeface="Calibri" panose="020F0502020204030204" pitchFamily="34" charset="0"/>
                </a:rPr>
                <a:t> name="</a:t>
              </a:r>
              <a:r>
                <a:rPr lang="en-US" altLang="zh-CN" sz="375" dirty="0" err="1">
                  <a:solidFill>
                    <a:srgbClr val="000000"/>
                  </a:solidFill>
                  <a:latin typeface="Calibri" panose="020F0502020204030204" pitchFamily="34" charset="0"/>
                </a:rPr>
                <a:t>isbn</a:t>
              </a:r>
              <a:r>
                <a:rPr lang="en-US" altLang="zh-CN" sz="375" dirty="0">
                  <a:solidFill>
                    <a:srgbClr val="000000"/>
                  </a:solidFill>
                  <a:latin typeface="Calibri" panose="020F0502020204030204" pitchFamily="34" charset="0"/>
                </a:rPr>
                <a:t>" type="</a:t>
              </a:r>
              <a:r>
                <a:rPr lang="en-US" altLang="zh-CN" sz="375" dirty="0" err="1">
                  <a:solidFill>
                    <a:srgbClr val="000000"/>
                  </a:solidFill>
                  <a:latin typeface="Calibri" panose="020F0502020204030204" pitchFamily="34" charset="0"/>
                </a:rPr>
                <a:t>xs:string</a:t>
              </a:r>
              <a:r>
                <a:rPr lang="en-US" altLang="zh-CN" sz="375" dirty="0">
                  <a:solidFill>
                    <a:srgbClr val="000000"/>
                  </a:solidFill>
                  <a:latin typeface="Calibri" panose="020F0502020204030204" pitchFamily="34" charset="0"/>
                </a:rPr>
                <a:t>"/&gt;</a:t>
              </a:r>
            </a:p>
            <a:p>
              <a:r>
                <a:rPr lang="en-US" altLang="zh-CN" sz="375" dirty="0">
                  <a:solidFill>
                    <a:srgbClr val="000000"/>
                  </a:solidFill>
                  <a:latin typeface="Calibri" panose="020F0502020204030204" pitchFamily="34" charset="0"/>
                </a:rPr>
                <a:t>                         &lt;/</a:t>
              </a:r>
              <a:r>
                <a:rPr lang="en-US" altLang="zh-CN" sz="375" dirty="0" err="1">
                  <a:solidFill>
                    <a:srgbClr val="000000"/>
                  </a:solidFill>
                  <a:latin typeface="Calibri" panose="020F0502020204030204" pitchFamily="34" charset="0"/>
                </a:rPr>
                <a:t>xs:complexType</a:t>
              </a:r>
              <a:r>
                <a:rPr lang="en-US" altLang="zh-CN" sz="375" dirty="0">
                  <a:solidFill>
                    <a:srgbClr val="000000"/>
                  </a:solidFill>
                  <a:latin typeface="Calibri" panose="020F0502020204030204" pitchFamily="34" charset="0"/>
                </a:rPr>
                <a:t>&gt;</a:t>
              </a:r>
            </a:p>
            <a:p>
              <a:r>
                <a:rPr lang="en-US" altLang="zh-CN" sz="375" dirty="0">
                  <a:solidFill>
                    <a:srgbClr val="000000"/>
                  </a:solidFill>
                  <a:latin typeface="Calibri" panose="020F0502020204030204" pitchFamily="34" charset="0"/>
                </a:rPr>
                <a:t>                       &lt;/</a:t>
              </a:r>
              <a:r>
                <a:rPr lang="en-US" altLang="zh-CN" sz="375" dirty="0" err="1">
                  <a:solidFill>
                    <a:srgbClr val="000000"/>
                  </a:solidFill>
                  <a:latin typeface="Calibri" panose="020F0502020204030204" pitchFamily="34" charset="0"/>
                </a:rPr>
                <a:t>xs:element</a:t>
              </a:r>
              <a:r>
                <a:rPr lang="en-US" altLang="zh-CN" sz="375" dirty="0">
                  <a:solidFill>
                    <a:srgbClr val="000000"/>
                  </a:solidFill>
                  <a:latin typeface="Calibri" panose="020F0502020204030204" pitchFamily="34" charset="0"/>
                </a:rPr>
                <a:t>&gt;</a:t>
              </a:r>
            </a:p>
            <a:p>
              <a:r>
                <a:rPr lang="en-US" altLang="zh-CN" sz="375" dirty="0">
                  <a:solidFill>
                    <a:srgbClr val="000000"/>
                  </a:solidFill>
                  <a:latin typeface="Calibri" panose="020F0502020204030204" pitchFamily="34" charset="0"/>
                </a:rPr>
                <a:t>&lt;/</a:t>
              </a:r>
              <a:r>
                <a:rPr lang="en-US" altLang="zh-CN" sz="375" dirty="0" err="1">
                  <a:solidFill>
                    <a:srgbClr val="000000"/>
                  </a:solidFill>
                  <a:latin typeface="Calibri" panose="020F0502020204030204" pitchFamily="34" charset="0"/>
                </a:rPr>
                <a:t>xs:schema</a:t>
              </a:r>
              <a:r>
                <a:rPr lang="en-US" altLang="zh-CN" sz="375" dirty="0">
                  <a:solidFill>
                    <a:srgbClr val="000000"/>
                  </a:solidFill>
                  <a:latin typeface="Calibri" panose="020F0502020204030204" pitchFamily="34" charset="0"/>
                </a:rPr>
                <a:t>&gt;</a:t>
              </a:r>
            </a:p>
          </p:txBody>
        </p:sp>
        <p:sp>
          <p:nvSpPr>
            <p:cNvPr id="5" name="Rectangle 4"/>
            <p:cNvSpPr txBox="1">
              <a:spLocks noChangeArrowheads="1"/>
            </p:cNvSpPr>
            <p:nvPr/>
          </p:nvSpPr>
          <p:spPr>
            <a:xfrm>
              <a:off x="6582294" y="2356659"/>
              <a:ext cx="2514600" cy="1219200"/>
            </a:xfrm>
            <a:prstGeom prst="rect">
              <a:avLst/>
            </a:prstGeom>
          </p:spPr>
          <p:txBody>
            <a:bodyPr vert="horz" lIns="68580" tIns="34290" rIns="68580" bIns="3429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3600" b="1"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32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28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24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24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None/>
              </a:pPr>
              <a:r>
                <a:rPr lang="en-US" altLang="zh-CN" sz="1350">
                  <a:latin typeface="Calibri" panose="020F0502020204030204" pitchFamily="34" charset="0"/>
                  <a:ea typeface="ＭＳ Ｐゴシック" panose="020B0600070205080204" pitchFamily="34" charset="-128"/>
                </a:rPr>
                <a:t>XML Schemas provide a simple mechanism to define shared vocabularies.</a:t>
              </a:r>
            </a:p>
          </p:txBody>
        </p:sp>
        <p:grpSp>
          <p:nvGrpSpPr>
            <p:cNvPr id="6" name="Group 5"/>
            <p:cNvGrpSpPr>
              <a:grpSpLocks/>
            </p:cNvGrpSpPr>
            <p:nvPr/>
          </p:nvGrpSpPr>
          <p:grpSpPr bwMode="auto">
            <a:xfrm>
              <a:off x="486294" y="3823509"/>
              <a:ext cx="4060826" cy="3348039"/>
              <a:chOff x="1104" y="528"/>
              <a:chExt cx="2558" cy="2109"/>
            </a:xfrm>
          </p:grpSpPr>
          <p:pic>
            <p:nvPicPr>
              <p:cNvPr id="7" name="Picture 6"/>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94" y="528"/>
                <a:ext cx="1852" cy="20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Text Box 7"/>
              <p:cNvSpPr txBox="1">
                <a:spLocks noChangeArrowheads="1"/>
              </p:cNvSpPr>
              <p:nvPr/>
            </p:nvSpPr>
            <p:spPr bwMode="auto">
              <a:xfrm>
                <a:off x="1365" y="847"/>
                <a:ext cx="632"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Symbol" panose="05050102010706020507" pitchFamily="18" charset="2"/>
                  </a:rPr>
                  <a:t>&lt;title&gt;</a:t>
                </a:r>
              </a:p>
            </p:txBody>
          </p:sp>
          <p:sp>
            <p:nvSpPr>
              <p:cNvPr id="9" name="Text Box 8"/>
              <p:cNvSpPr txBox="1">
                <a:spLocks noChangeArrowheads="1"/>
              </p:cNvSpPr>
              <p:nvPr/>
            </p:nvSpPr>
            <p:spPr bwMode="auto">
              <a:xfrm>
                <a:off x="1393" y="1138"/>
                <a:ext cx="572"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Symbol" panose="05050102010706020507" pitchFamily="18" charset="2"/>
                  </a:rPr>
                  <a:t>&lt;time&gt;</a:t>
                </a:r>
              </a:p>
            </p:txBody>
          </p:sp>
          <p:sp>
            <p:nvSpPr>
              <p:cNvPr id="10" name="Text Box 9"/>
              <p:cNvSpPr txBox="1">
                <a:spLocks noChangeArrowheads="1"/>
              </p:cNvSpPr>
              <p:nvPr/>
            </p:nvSpPr>
            <p:spPr bwMode="auto">
              <a:xfrm>
                <a:off x="1423" y="1022"/>
                <a:ext cx="858"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Symbol" panose="05050102010706020507" pitchFamily="18" charset="2"/>
                  </a:rPr>
                  <a:t>&lt;speaker&gt;</a:t>
                </a:r>
              </a:p>
            </p:txBody>
          </p:sp>
          <p:sp>
            <p:nvSpPr>
              <p:cNvPr id="11" name="Text Box 10"/>
              <p:cNvSpPr txBox="1">
                <a:spLocks noChangeArrowheads="1"/>
              </p:cNvSpPr>
              <p:nvPr/>
            </p:nvSpPr>
            <p:spPr bwMode="auto">
              <a:xfrm>
                <a:off x="1336" y="1254"/>
                <a:ext cx="910"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Symbol" panose="05050102010706020507" pitchFamily="18" charset="2"/>
                  </a:rPr>
                  <a:t>&lt;location&gt;</a:t>
                </a:r>
              </a:p>
            </p:txBody>
          </p:sp>
          <p:sp>
            <p:nvSpPr>
              <p:cNvPr id="12" name="Text Box 11"/>
              <p:cNvSpPr txBox="1">
                <a:spLocks noChangeArrowheads="1"/>
              </p:cNvSpPr>
              <p:nvPr/>
            </p:nvSpPr>
            <p:spPr bwMode="auto">
              <a:xfrm>
                <a:off x="1104" y="1456"/>
                <a:ext cx="949"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Symbol" panose="05050102010706020507" pitchFamily="18" charset="2"/>
                  </a:rPr>
                  <a:t>&lt;abstract&gt;</a:t>
                </a:r>
              </a:p>
            </p:txBody>
          </p:sp>
          <p:sp>
            <p:nvSpPr>
              <p:cNvPr id="13" name="Text Box 12"/>
              <p:cNvSpPr txBox="1">
                <a:spLocks noChangeArrowheads="1"/>
              </p:cNvSpPr>
              <p:nvPr/>
            </p:nvSpPr>
            <p:spPr bwMode="auto">
              <a:xfrm>
                <a:off x="1104" y="2037"/>
                <a:ext cx="982"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Symbol" panose="05050102010706020507" pitchFamily="18" charset="2"/>
                  </a:rPr>
                  <a:t>&lt;biosketch&gt;</a:t>
                </a:r>
              </a:p>
            </p:txBody>
          </p:sp>
          <p:sp>
            <p:nvSpPr>
              <p:cNvPr id="14" name="Text Box 13"/>
              <p:cNvSpPr txBox="1">
                <a:spLocks noChangeArrowheads="1"/>
              </p:cNvSpPr>
              <p:nvPr/>
            </p:nvSpPr>
            <p:spPr bwMode="auto">
              <a:xfrm>
                <a:off x="1200" y="2352"/>
                <a:ext cx="632"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Symbol" panose="05050102010706020507" pitchFamily="18" charset="2"/>
                  </a:rPr>
                  <a:t>&lt;host&gt;</a:t>
                </a:r>
              </a:p>
            </p:txBody>
          </p:sp>
          <p:sp>
            <p:nvSpPr>
              <p:cNvPr id="15" name="Text Box 14"/>
              <p:cNvSpPr txBox="1">
                <a:spLocks noChangeArrowheads="1"/>
              </p:cNvSpPr>
              <p:nvPr/>
            </p:nvSpPr>
            <p:spPr bwMode="auto">
              <a:xfrm>
                <a:off x="2409" y="2385"/>
                <a:ext cx="672"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Symbol" panose="05050102010706020507" pitchFamily="18" charset="2"/>
                  </a:rPr>
                  <a:t>&lt;/host&gt;</a:t>
                </a:r>
              </a:p>
            </p:txBody>
          </p:sp>
          <p:sp>
            <p:nvSpPr>
              <p:cNvPr id="16" name="Text Box 15"/>
              <p:cNvSpPr txBox="1">
                <a:spLocks noChangeArrowheads="1"/>
              </p:cNvSpPr>
              <p:nvPr/>
            </p:nvSpPr>
            <p:spPr bwMode="auto">
              <a:xfrm>
                <a:off x="2640" y="2208"/>
                <a:ext cx="1022"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Symbol" panose="05050102010706020507" pitchFamily="18" charset="2"/>
                  </a:rPr>
                  <a:t>&lt;/biosketch&gt;</a:t>
                </a:r>
              </a:p>
            </p:txBody>
          </p:sp>
          <p:sp>
            <p:nvSpPr>
              <p:cNvPr id="17" name="Text Box 16"/>
              <p:cNvSpPr txBox="1">
                <a:spLocks noChangeArrowheads="1"/>
              </p:cNvSpPr>
              <p:nvPr/>
            </p:nvSpPr>
            <p:spPr bwMode="auto">
              <a:xfrm>
                <a:off x="2496" y="1872"/>
                <a:ext cx="990"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Symbol" panose="05050102010706020507" pitchFamily="18" charset="2"/>
                  </a:rPr>
                  <a:t>&lt;/abstract&gt;</a:t>
                </a:r>
              </a:p>
            </p:txBody>
          </p:sp>
          <p:sp>
            <p:nvSpPr>
              <p:cNvPr id="18" name="Text Box 17"/>
              <p:cNvSpPr txBox="1">
                <a:spLocks noChangeArrowheads="1"/>
              </p:cNvSpPr>
              <p:nvPr/>
            </p:nvSpPr>
            <p:spPr bwMode="auto">
              <a:xfrm>
                <a:off x="2592" y="1344"/>
                <a:ext cx="951"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Symbol" panose="05050102010706020507" pitchFamily="18" charset="2"/>
                  </a:rPr>
                  <a:t>&lt;/location&gt;</a:t>
                </a:r>
              </a:p>
            </p:txBody>
          </p:sp>
          <p:sp>
            <p:nvSpPr>
              <p:cNvPr id="19" name="Text Box 18"/>
              <p:cNvSpPr txBox="1">
                <a:spLocks noChangeArrowheads="1"/>
              </p:cNvSpPr>
              <p:nvPr/>
            </p:nvSpPr>
            <p:spPr bwMode="auto">
              <a:xfrm>
                <a:off x="2612" y="1167"/>
                <a:ext cx="613"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Symbol" panose="05050102010706020507" pitchFamily="18" charset="2"/>
                  </a:rPr>
                  <a:t>&lt;/time&gt;</a:t>
                </a:r>
              </a:p>
            </p:txBody>
          </p:sp>
          <p:sp>
            <p:nvSpPr>
              <p:cNvPr id="20" name="Text Box 19"/>
              <p:cNvSpPr txBox="1">
                <a:spLocks noChangeArrowheads="1"/>
              </p:cNvSpPr>
              <p:nvPr/>
            </p:nvSpPr>
            <p:spPr bwMode="auto">
              <a:xfrm>
                <a:off x="2641" y="1022"/>
                <a:ext cx="898"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Symbol" panose="05050102010706020507" pitchFamily="18" charset="2"/>
                  </a:rPr>
                  <a:t>&lt;/speaker&gt;</a:t>
                </a:r>
              </a:p>
            </p:txBody>
          </p:sp>
          <p:sp>
            <p:nvSpPr>
              <p:cNvPr id="21" name="Text Box 20"/>
              <p:cNvSpPr txBox="1">
                <a:spLocks noChangeArrowheads="1"/>
              </p:cNvSpPr>
              <p:nvPr/>
            </p:nvSpPr>
            <p:spPr bwMode="auto">
              <a:xfrm>
                <a:off x="2873" y="877"/>
                <a:ext cx="672"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Symbol" panose="05050102010706020507" pitchFamily="18" charset="2"/>
                  </a:rPr>
                  <a:t>&lt;/title&gt;</a:t>
                </a:r>
              </a:p>
            </p:txBody>
          </p:sp>
        </p:grpSp>
        <p:grpSp>
          <p:nvGrpSpPr>
            <p:cNvPr id="22" name="Group 21"/>
            <p:cNvGrpSpPr>
              <a:grpSpLocks/>
            </p:cNvGrpSpPr>
            <p:nvPr/>
          </p:nvGrpSpPr>
          <p:grpSpPr bwMode="auto">
            <a:xfrm>
              <a:off x="4982094" y="3823509"/>
              <a:ext cx="4060826" cy="3348039"/>
              <a:chOff x="1104" y="528"/>
              <a:chExt cx="2558" cy="2109"/>
            </a:xfrm>
          </p:grpSpPr>
          <p:pic>
            <p:nvPicPr>
              <p:cNvPr id="23" name="Picture 2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94" y="528"/>
                <a:ext cx="1852" cy="20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4" name="Text Box 23"/>
              <p:cNvSpPr txBox="1">
                <a:spLocks noChangeArrowheads="1"/>
              </p:cNvSpPr>
              <p:nvPr/>
            </p:nvSpPr>
            <p:spPr bwMode="auto">
              <a:xfrm>
                <a:off x="1365" y="847"/>
                <a:ext cx="632"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Symbol" panose="05050102010706020507" pitchFamily="18" charset="2"/>
                  </a:rPr>
                  <a:t>&lt;title&gt;</a:t>
                </a:r>
              </a:p>
            </p:txBody>
          </p:sp>
          <p:sp>
            <p:nvSpPr>
              <p:cNvPr id="25" name="Text Box 24"/>
              <p:cNvSpPr txBox="1">
                <a:spLocks noChangeArrowheads="1"/>
              </p:cNvSpPr>
              <p:nvPr/>
            </p:nvSpPr>
            <p:spPr bwMode="auto">
              <a:xfrm>
                <a:off x="1393" y="1138"/>
                <a:ext cx="572"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Symbol" panose="05050102010706020507" pitchFamily="18" charset="2"/>
                  </a:rPr>
                  <a:t>&lt;time&gt;</a:t>
                </a:r>
              </a:p>
            </p:txBody>
          </p:sp>
          <p:sp>
            <p:nvSpPr>
              <p:cNvPr id="26" name="Text Box 25"/>
              <p:cNvSpPr txBox="1">
                <a:spLocks noChangeArrowheads="1"/>
              </p:cNvSpPr>
              <p:nvPr/>
            </p:nvSpPr>
            <p:spPr bwMode="auto">
              <a:xfrm>
                <a:off x="1423" y="1022"/>
                <a:ext cx="858"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Symbol" panose="05050102010706020507" pitchFamily="18" charset="2"/>
                  </a:rPr>
                  <a:t>&lt;speaker&gt;</a:t>
                </a:r>
              </a:p>
            </p:txBody>
          </p:sp>
          <p:sp>
            <p:nvSpPr>
              <p:cNvPr id="27" name="Text Box 26"/>
              <p:cNvSpPr txBox="1">
                <a:spLocks noChangeArrowheads="1"/>
              </p:cNvSpPr>
              <p:nvPr/>
            </p:nvSpPr>
            <p:spPr bwMode="auto">
              <a:xfrm>
                <a:off x="1336" y="1254"/>
                <a:ext cx="910"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dirty="0">
                    <a:solidFill>
                      <a:srgbClr val="FF0000"/>
                    </a:solidFill>
                    <a:latin typeface="Symbol" panose="05050102010706020507" pitchFamily="18" charset="2"/>
                  </a:rPr>
                  <a:t>&lt;location&gt;</a:t>
                </a:r>
              </a:p>
            </p:txBody>
          </p:sp>
          <p:sp>
            <p:nvSpPr>
              <p:cNvPr id="28" name="Text Box 27"/>
              <p:cNvSpPr txBox="1">
                <a:spLocks noChangeArrowheads="1"/>
              </p:cNvSpPr>
              <p:nvPr/>
            </p:nvSpPr>
            <p:spPr bwMode="auto">
              <a:xfrm>
                <a:off x="1104" y="1456"/>
                <a:ext cx="949"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Symbol" panose="05050102010706020507" pitchFamily="18" charset="2"/>
                  </a:rPr>
                  <a:t>&lt;abstract&gt;</a:t>
                </a:r>
              </a:p>
            </p:txBody>
          </p:sp>
          <p:sp>
            <p:nvSpPr>
              <p:cNvPr id="29" name="Text Box 28"/>
              <p:cNvSpPr txBox="1">
                <a:spLocks noChangeArrowheads="1"/>
              </p:cNvSpPr>
              <p:nvPr/>
            </p:nvSpPr>
            <p:spPr bwMode="auto">
              <a:xfrm>
                <a:off x="1104" y="2037"/>
                <a:ext cx="982"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Symbol" panose="05050102010706020507" pitchFamily="18" charset="2"/>
                  </a:rPr>
                  <a:t>&lt;biosketch&gt;</a:t>
                </a:r>
              </a:p>
            </p:txBody>
          </p:sp>
          <p:sp>
            <p:nvSpPr>
              <p:cNvPr id="30" name="Text Box 29"/>
              <p:cNvSpPr txBox="1">
                <a:spLocks noChangeArrowheads="1"/>
              </p:cNvSpPr>
              <p:nvPr/>
            </p:nvSpPr>
            <p:spPr bwMode="auto">
              <a:xfrm>
                <a:off x="1200" y="2352"/>
                <a:ext cx="632"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Symbol" panose="05050102010706020507" pitchFamily="18" charset="2"/>
                  </a:rPr>
                  <a:t>&lt;host&gt;</a:t>
                </a:r>
              </a:p>
            </p:txBody>
          </p:sp>
          <p:sp>
            <p:nvSpPr>
              <p:cNvPr id="31" name="Text Box 30"/>
              <p:cNvSpPr txBox="1">
                <a:spLocks noChangeArrowheads="1"/>
              </p:cNvSpPr>
              <p:nvPr/>
            </p:nvSpPr>
            <p:spPr bwMode="auto">
              <a:xfrm>
                <a:off x="2409" y="2385"/>
                <a:ext cx="672"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Symbol" panose="05050102010706020507" pitchFamily="18" charset="2"/>
                  </a:rPr>
                  <a:t>&lt;/host&gt;</a:t>
                </a:r>
              </a:p>
            </p:txBody>
          </p:sp>
          <p:sp>
            <p:nvSpPr>
              <p:cNvPr id="32" name="Text Box 31"/>
              <p:cNvSpPr txBox="1">
                <a:spLocks noChangeArrowheads="1"/>
              </p:cNvSpPr>
              <p:nvPr/>
            </p:nvSpPr>
            <p:spPr bwMode="auto">
              <a:xfrm>
                <a:off x="2640" y="2208"/>
                <a:ext cx="1022"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Symbol" panose="05050102010706020507" pitchFamily="18" charset="2"/>
                  </a:rPr>
                  <a:t>&lt;/biosketch&gt;</a:t>
                </a:r>
              </a:p>
            </p:txBody>
          </p:sp>
          <p:sp>
            <p:nvSpPr>
              <p:cNvPr id="33" name="Text Box 32"/>
              <p:cNvSpPr txBox="1">
                <a:spLocks noChangeArrowheads="1"/>
              </p:cNvSpPr>
              <p:nvPr/>
            </p:nvSpPr>
            <p:spPr bwMode="auto">
              <a:xfrm>
                <a:off x="2496" y="1872"/>
                <a:ext cx="990"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Symbol" panose="05050102010706020507" pitchFamily="18" charset="2"/>
                  </a:rPr>
                  <a:t>&lt;/abstract&gt;</a:t>
                </a:r>
              </a:p>
            </p:txBody>
          </p:sp>
          <p:sp>
            <p:nvSpPr>
              <p:cNvPr id="34" name="Text Box 33"/>
              <p:cNvSpPr txBox="1">
                <a:spLocks noChangeArrowheads="1"/>
              </p:cNvSpPr>
              <p:nvPr/>
            </p:nvSpPr>
            <p:spPr bwMode="auto">
              <a:xfrm>
                <a:off x="2592" y="1344"/>
                <a:ext cx="951"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Symbol" panose="05050102010706020507" pitchFamily="18" charset="2"/>
                  </a:rPr>
                  <a:t>&lt;/location&gt;</a:t>
                </a:r>
              </a:p>
            </p:txBody>
          </p:sp>
          <p:sp>
            <p:nvSpPr>
              <p:cNvPr id="35" name="Text Box 34"/>
              <p:cNvSpPr txBox="1">
                <a:spLocks noChangeArrowheads="1"/>
              </p:cNvSpPr>
              <p:nvPr/>
            </p:nvSpPr>
            <p:spPr bwMode="auto">
              <a:xfrm>
                <a:off x="2612" y="1167"/>
                <a:ext cx="613"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Symbol" panose="05050102010706020507" pitchFamily="18" charset="2"/>
                  </a:rPr>
                  <a:t>&lt;/time&gt;</a:t>
                </a:r>
              </a:p>
            </p:txBody>
          </p:sp>
          <p:sp>
            <p:nvSpPr>
              <p:cNvPr id="36" name="Text Box 35"/>
              <p:cNvSpPr txBox="1">
                <a:spLocks noChangeArrowheads="1"/>
              </p:cNvSpPr>
              <p:nvPr/>
            </p:nvSpPr>
            <p:spPr bwMode="auto">
              <a:xfrm>
                <a:off x="2641" y="1022"/>
                <a:ext cx="898"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Symbol" panose="05050102010706020507" pitchFamily="18" charset="2"/>
                  </a:rPr>
                  <a:t>&lt;/speaker&gt;</a:t>
                </a:r>
              </a:p>
            </p:txBody>
          </p:sp>
          <p:sp>
            <p:nvSpPr>
              <p:cNvPr id="37" name="Text Box 36"/>
              <p:cNvSpPr txBox="1">
                <a:spLocks noChangeArrowheads="1"/>
              </p:cNvSpPr>
              <p:nvPr/>
            </p:nvSpPr>
            <p:spPr bwMode="auto">
              <a:xfrm>
                <a:off x="2873" y="877"/>
                <a:ext cx="672"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Symbol" panose="05050102010706020507" pitchFamily="18" charset="2"/>
                  </a:rPr>
                  <a:t>&lt;/title&gt;</a:t>
                </a:r>
              </a:p>
            </p:txBody>
          </p:sp>
        </p:grpSp>
        <p:sp>
          <p:nvSpPr>
            <p:cNvPr id="38" name="Text Box 37"/>
            <p:cNvSpPr txBox="1">
              <a:spLocks noChangeArrowheads="1"/>
            </p:cNvSpPr>
            <p:nvPr/>
          </p:nvSpPr>
          <p:spPr bwMode="auto">
            <a:xfrm>
              <a:off x="1324494" y="2509059"/>
              <a:ext cx="1791517" cy="4001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000000"/>
                  </a:solidFill>
                  <a:latin typeface="Calibri" panose="020F0502020204030204" pitchFamily="34" charset="0"/>
                </a:rPr>
                <a:t>XML Schema file</a:t>
              </a:r>
            </a:p>
          </p:txBody>
        </p:sp>
        <p:sp>
          <p:nvSpPr>
            <p:cNvPr id="39" name="Line 38"/>
            <p:cNvSpPr>
              <a:spLocks noChangeShapeType="1"/>
            </p:cNvSpPr>
            <p:nvPr/>
          </p:nvSpPr>
          <p:spPr bwMode="auto">
            <a:xfrm flipH="1">
              <a:off x="1476894" y="3042459"/>
              <a:ext cx="2667000" cy="1371600"/>
            </a:xfrm>
            <a:prstGeom prst="line">
              <a:avLst/>
            </a:prstGeom>
            <a:noFill/>
            <a:ln w="38100">
              <a:solidFill>
                <a:srgbClr val="00FF0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40" name="Line 39"/>
            <p:cNvSpPr>
              <a:spLocks noChangeShapeType="1"/>
            </p:cNvSpPr>
            <p:nvPr/>
          </p:nvSpPr>
          <p:spPr bwMode="auto">
            <a:xfrm>
              <a:off x="4143894" y="3042459"/>
              <a:ext cx="1447800" cy="1447800"/>
            </a:xfrm>
            <a:prstGeom prst="line">
              <a:avLst/>
            </a:prstGeom>
            <a:noFill/>
            <a:ln w="38100">
              <a:solidFill>
                <a:srgbClr val="00FF0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41" name="Line 40"/>
            <p:cNvSpPr>
              <a:spLocks noChangeShapeType="1"/>
            </p:cNvSpPr>
            <p:nvPr/>
          </p:nvSpPr>
          <p:spPr bwMode="auto">
            <a:xfrm flipH="1">
              <a:off x="1324494" y="3804459"/>
              <a:ext cx="2895600" cy="1676400"/>
            </a:xfrm>
            <a:prstGeom prst="line">
              <a:avLst/>
            </a:prstGeom>
            <a:noFill/>
            <a:ln w="38100">
              <a:solidFill>
                <a:srgbClr val="00FF0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42" name="Line 41"/>
            <p:cNvSpPr>
              <a:spLocks noChangeShapeType="1"/>
            </p:cNvSpPr>
            <p:nvPr/>
          </p:nvSpPr>
          <p:spPr bwMode="auto">
            <a:xfrm>
              <a:off x="4220094" y="3804459"/>
              <a:ext cx="1143000" cy="1676400"/>
            </a:xfrm>
            <a:prstGeom prst="line">
              <a:avLst/>
            </a:prstGeom>
            <a:noFill/>
            <a:ln w="38100">
              <a:solidFill>
                <a:srgbClr val="00FF0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grpSp>
    </p:spTree>
    <p:extLst>
      <p:ext uri="{BB962C8B-B14F-4D97-AF65-F5344CB8AC3E}">
        <p14:creationId xmlns:p14="http://schemas.microsoft.com/office/powerpoint/2010/main" val="334847340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But there are many schemas</a:t>
            </a:r>
            <a:endParaRPr lang="zh-CN" altLang="en-US" dirty="0"/>
          </a:p>
        </p:txBody>
      </p:sp>
      <p:grpSp>
        <p:nvGrpSpPr>
          <p:cNvPr id="44" name="组合 43"/>
          <p:cNvGrpSpPr/>
          <p:nvPr/>
        </p:nvGrpSpPr>
        <p:grpSpPr>
          <a:xfrm>
            <a:off x="539552" y="1484784"/>
            <a:ext cx="8280598" cy="4968552"/>
            <a:chOff x="457200" y="1143000"/>
            <a:chExt cx="8518525" cy="4833939"/>
          </a:xfrm>
        </p:grpSpPr>
        <p:sp>
          <p:nvSpPr>
            <p:cNvPr id="4" name="Text Box 41"/>
            <p:cNvSpPr txBox="1">
              <a:spLocks noChangeArrowheads="1"/>
            </p:cNvSpPr>
            <p:nvPr/>
          </p:nvSpPr>
          <p:spPr bwMode="auto">
            <a:xfrm>
              <a:off x="5880100" y="1143000"/>
              <a:ext cx="2894013" cy="1892825"/>
            </a:xfrm>
            <a:prstGeom prst="rect">
              <a:avLst/>
            </a:prstGeom>
            <a:solidFill>
              <a:srgbClr val="DDDDDD"/>
            </a:solidFill>
            <a:ln w="57150">
              <a:solidFill>
                <a:srgbClr val="000000"/>
              </a:solidFill>
              <a:miter lim="800000"/>
              <a:headEnd/>
              <a:tailEnd/>
            </a:ln>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375">
                  <a:solidFill>
                    <a:srgbClr val="000000"/>
                  </a:solidFill>
                  <a:latin typeface="Calibri" panose="020F0502020204030204" pitchFamily="34" charset="0"/>
                </a:rPr>
                <a:t>&lt;?xml version="1.0" encoding="utf-8"?&gt;</a:t>
              </a:r>
            </a:p>
            <a:p>
              <a:r>
                <a:rPr lang="en-US" altLang="zh-CN" sz="375">
                  <a:solidFill>
                    <a:srgbClr val="000000"/>
                  </a:solidFill>
                  <a:latin typeface="Calibri" panose="020F0502020204030204" pitchFamily="34" charset="0"/>
                </a:rPr>
                <a:t>  &lt;xs:schema xmlns:xs="http://www.w3.org/2001/XMLSchema"&gt;</a:t>
              </a:r>
            </a:p>
            <a:p>
              <a:r>
                <a:rPr lang="en-US" altLang="zh-CN" sz="375">
                  <a:solidFill>
                    <a:srgbClr val="000000"/>
                  </a:solidFill>
                  <a:latin typeface="Calibri" panose="020F0502020204030204" pitchFamily="34" charset="0"/>
                </a:rPr>
                <a:t>    &lt;xs:element name="book"&gt;</a:t>
              </a:r>
            </a:p>
            <a:p>
              <a:r>
                <a:rPr lang="en-US" altLang="zh-CN" sz="375">
                  <a:solidFill>
                    <a:srgbClr val="000000"/>
                  </a:solidFill>
                  <a:latin typeface="Calibri" panose="020F0502020204030204" pitchFamily="34" charset="0"/>
                </a:rPr>
                <a:t>                         &lt;xs:complexType&gt;</a:t>
              </a:r>
            </a:p>
            <a:p>
              <a:r>
                <a:rPr lang="en-US" altLang="zh-CN" sz="375">
                  <a:solidFill>
                    <a:srgbClr val="000000"/>
                  </a:solidFill>
                  <a:latin typeface="Calibri" panose="020F0502020204030204" pitchFamily="34" charset="0"/>
                </a:rPr>
                <a:t>                           &lt;xs:sequence&gt;</a:t>
              </a:r>
            </a:p>
            <a:p>
              <a:r>
                <a:rPr lang="en-US" altLang="zh-CN" sz="375">
                  <a:solidFill>
                    <a:srgbClr val="000000"/>
                  </a:solidFill>
                  <a:latin typeface="Calibri" panose="020F0502020204030204" pitchFamily="34" charset="0"/>
                </a:rPr>
                <a:t>                             &lt;xs:element name="title" type="xs:string"/&gt;</a:t>
              </a:r>
            </a:p>
            <a:p>
              <a:r>
                <a:rPr lang="en-US" altLang="zh-CN" sz="375">
                  <a:solidFill>
                    <a:srgbClr val="000000"/>
                  </a:solidFill>
                  <a:latin typeface="Calibri" panose="020F0502020204030204" pitchFamily="34" charset="0"/>
                </a:rPr>
                <a:t>                             &lt;xs:element name="author" type="xs:string"/&gt;</a:t>
              </a:r>
            </a:p>
            <a:p>
              <a:r>
                <a:rPr lang="en-US" altLang="zh-CN" sz="375">
                  <a:solidFill>
                    <a:srgbClr val="000000"/>
                  </a:solidFill>
                  <a:latin typeface="Calibri" panose="020F0502020204030204" pitchFamily="34" charset="0"/>
                </a:rPr>
                <a:t>                             &lt;xs:element name="character" minOccurs="0" maxOccurs="unbounded"&gt;</a:t>
              </a:r>
            </a:p>
            <a:p>
              <a:r>
                <a:rPr lang="en-US" altLang="zh-CN" sz="375">
                  <a:solidFill>
                    <a:srgbClr val="000000"/>
                  </a:solidFill>
                  <a:latin typeface="Calibri" panose="020F0502020204030204" pitchFamily="34" charset="0"/>
                </a:rPr>
                <a:t>                               &lt;xs:complexType&gt;</a:t>
              </a:r>
            </a:p>
            <a:p>
              <a:r>
                <a:rPr lang="en-US" altLang="zh-CN" sz="375">
                  <a:solidFill>
                    <a:srgbClr val="000000"/>
                  </a:solidFill>
                  <a:latin typeface="Calibri" panose="020F0502020204030204" pitchFamily="34" charset="0"/>
                </a:rPr>
                <a:t>                                 &lt;xs:sequence&gt;</a:t>
              </a:r>
            </a:p>
            <a:p>
              <a:r>
                <a:rPr lang="en-US" altLang="zh-CN" sz="375">
                  <a:solidFill>
                    <a:srgbClr val="000000"/>
                  </a:solidFill>
                  <a:latin typeface="Calibri" panose="020F0502020204030204" pitchFamily="34" charset="0"/>
                </a:rPr>
                <a:t>                                   &lt;xs:element name="name" type="xs:string"/&gt;</a:t>
              </a:r>
            </a:p>
            <a:p>
              <a:r>
                <a:rPr lang="en-US" altLang="zh-CN" sz="375">
                  <a:solidFill>
                    <a:srgbClr val="000000"/>
                  </a:solidFill>
                  <a:latin typeface="Calibri" panose="020F0502020204030204" pitchFamily="34" charset="0"/>
                </a:rPr>
                <a:t>                                   &lt;xs:element name="friend-of" type="xs:string" minOccurs="0"</a:t>
              </a:r>
            </a:p>
            <a:p>
              <a:r>
                <a:rPr lang="en-US" altLang="zh-CN" sz="375">
                  <a:solidFill>
                    <a:srgbClr val="000000"/>
                  </a:solidFill>
                  <a:latin typeface="Calibri" panose="020F0502020204030204" pitchFamily="34" charset="0"/>
                </a:rPr>
                <a:t>                                                    maxOccurs="unbounded"/&gt;</a:t>
              </a:r>
            </a:p>
            <a:p>
              <a:r>
                <a:rPr lang="en-US" altLang="zh-CN" sz="375">
                  <a:solidFill>
                    <a:srgbClr val="000000"/>
                  </a:solidFill>
                  <a:latin typeface="Calibri" panose="020F0502020204030204" pitchFamily="34" charset="0"/>
                </a:rPr>
                <a:t>                                   &lt;xs:element name="since" type="xs:date"/&gt;</a:t>
              </a:r>
            </a:p>
            <a:p>
              <a:r>
                <a:rPr lang="en-US" altLang="zh-CN" sz="375">
                  <a:solidFill>
                    <a:srgbClr val="000000"/>
                  </a:solidFill>
                  <a:latin typeface="Calibri" panose="020F0502020204030204" pitchFamily="34" charset="0"/>
                </a:rPr>
                <a:t>                                   &lt;xs:element name="qualification" type="xs:string"/&gt;</a:t>
              </a:r>
            </a:p>
            <a:p>
              <a:r>
                <a:rPr lang="en-US" altLang="zh-CN" sz="375">
                  <a:solidFill>
                    <a:srgbClr val="000000"/>
                  </a:solidFill>
                  <a:latin typeface="Calibri" panose="020F0502020204030204" pitchFamily="34" charset="0"/>
                </a:rPr>
                <a:t>                                 &lt;/xs:sequence&gt;</a:t>
              </a:r>
            </a:p>
            <a:p>
              <a:r>
                <a:rPr lang="en-US" altLang="zh-CN" sz="375">
                  <a:solidFill>
                    <a:srgbClr val="000000"/>
                  </a:solidFill>
                  <a:latin typeface="Calibri" panose="020F0502020204030204" pitchFamily="34" charset="0"/>
                </a:rPr>
                <a:t>                               &lt;/xs:complexType&gt;</a:t>
              </a:r>
            </a:p>
            <a:p>
              <a:r>
                <a:rPr lang="en-US" altLang="zh-CN" sz="375">
                  <a:solidFill>
                    <a:srgbClr val="000000"/>
                  </a:solidFill>
                  <a:latin typeface="Calibri" panose="020F0502020204030204" pitchFamily="34" charset="0"/>
                </a:rPr>
                <a:t>                             &lt;/xs:element&gt;</a:t>
              </a:r>
            </a:p>
            <a:p>
              <a:r>
                <a:rPr lang="en-US" altLang="zh-CN" sz="375">
                  <a:solidFill>
                    <a:srgbClr val="000000"/>
                  </a:solidFill>
                  <a:latin typeface="Calibri" panose="020F0502020204030204" pitchFamily="34" charset="0"/>
                </a:rPr>
                <a:t>                           &lt;/xs:sequence&gt;</a:t>
              </a:r>
            </a:p>
            <a:p>
              <a:r>
                <a:rPr lang="en-US" altLang="zh-CN" sz="375">
                  <a:solidFill>
                    <a:srgbClr val="000000"/>
                  </a:solidFill>
                  <a:latin typeface="Calibri" panose="020F0502020204030204" pitchFamily="34" charset="0"/>
                </a:rPr>
                <a:t>                           &lt;xs:attribute name="isbn" type="xs:string"/&gt;</a:t>
              </a:r>
            </a:p>
            <a:p>
              <a:r>
                <a:rPr lang="en-US" altLang="zh-CN" sz="375">
                  <a:solidFill>
                    <a:srgbClr val="000000"/>
                  </a:solidFill>
                  <a:latin typeface="Calibri" panose="020F0502020204030204" pitchFamily="34" charset="0"/>
                </a:rPr>
                <a:t>                         &lt;/xs:complexType&gt;</a:t>
              </a:r>
            </a:p>
            <a:p>
              <a:r>
                <a:rPr lang="en-US" altLang="zh-CN" sz="375">
                  <a:solidFill>
                    <a:srgbClr val="000000"/>
                  </a:solidFill>
                  <a:latin typeface="Calibri" panose="020F0502020204030204" pitchFamily="34" charset="0"/>
                </a:rPr>
                <a:t>                       &lt;/xs:element&gt;</a:t>
              </a:r>
            </a:p>
            <a:p>
              <a:r>
                <a:rPr lang="en-US" altLang="zh-CN" sz="375">
                  <a:solidFill>
                    <a:srgbClr val="000000"/>
                  </a:solidFill>
                  <a:latin typeface="Calibri" panose="020F0502020204030204" pitchFamily="34" charset="0"/>
                </a:rPr>
                <a:t>&lt;/xs:schema&gt;</a:t>
              </a:r>
            </a:p>
          </p:txBody>
        </p:sp>
        <p:sp>
          <p:nvSpPr>
            <p:cNvPr id="5" name="Text Box 42"/>
            <p:cNvSpPr txBox="1">
              <a:spLocks noChangeArrowheads="1"/>
            </p:cNvSpPr>
            <p:nvPr/>
          </p:nvSpPr>
          <p:spPr bwMode="auto">
            <a:xfrm>
              <a:off x="4800600" y="1295400"/>
              <a:ext cx="2077920" cy="4001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000000"/>
                  </a:solidFill>
                  <a:latin typeface="Calibri" panose="020F0502020204030204" pitchFamily="34" charset="0"/>
                </a:rPr>
                <a:t>XML Schema file 42</a:t>
              </a:r>
            </a:p>
          </p:txBody>
        </p:sp>
        <p:sp>
          <p:nvSpPr>
            <p:cNvPr id="6" name="Text Box 36"/>
            <p:cNvSpPr txBox="1">
              <a:spLocks noChangeArrowheads="1"/>
            </p:cNvSpPr>
            <p:nvPr/>
          </p:nvSpPr>
          <p:spPr bwMode="auto">
            <a:xfrm>
              <a:off x="457200" y="1143000"/>
              <a:ext cx="2895600" cy="1892825"/>
            </a:xfrm>
            <a:prstGeom prst="rect">
              <a:avLst/>
            </a:prstGeom>
            <a:solidFill>
              <a:srgbClr val="DDDDDD"/>
            </a:solidFill>
            <a:ln w="57150">
              <a:solidFill>
                <a:srgbClr val="000000"/>
              </a:solidFill>
              <a:miter lim="800000"/>
              <a:headEnd/>
              <a:tailEnd/>
            </a:ln>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375">
                  <a:solidFill>
                    <a:srgbClr val="000000"/>
                  </a:solidFill>
                  <a:latin typeface="Calibri" panose="020F0502020204030204" pitchFamily="34" charset="0"/>
                </a:rPr>
                <a:t>&lt;?xml version="1.0" encoding="utf-8"?&gt;</a:t>
              </a:r>
            </a:p>
            <a:p>
              <a:r>
                <a:rPr lang="en-US" altLang="zh-CN" sz="375">
                  <a:solidFill>
                    <a:srgbClr val="000000"/>
                  </a:solidFill>
                  <a:latin typeface="Calibri" panose="020F0502020204030204" pitchFamily="34" charset="0"/>
                </a:rPr>
                <a:t>  &lt;xs:schema xmlns:xs="http://www.w3.org/2001/XMLSchema"&gt;</a:t>
              </a:r>
            </a:p>
            <a:p>
              <a:r>
                <a:rPr lang="en-US" altLang="zh-CN" sz="375">
                  <a:solidFill>
                    <a:srgbClr val="000000"/>
                  </a:solidFill>
                  <a:latin typeface="Calibri" panose="020F0502020204030204" pitchFamily="34" charset="0"/>
                </a:rPr>
                <a:t>    &lt;xs:element name="book"&gt;</a:t>
              </a:r>
            </a:p>
            <a:p>
              <a:r>
                <a:rPr lang="en-US" altLang="zh-CN" sz="375">
                  <a:solidFill>
                    <a:srgbClr val="000000"/>
                  </a:solidFill>
                  <a:latin typeface="Calibri" panose="020F0502020204030204" pitchFamily="34" charset="0"/>
                </a:rPr>
                <a:t>                         &lt;xs:complexType&gt;</a:t>
              </a:r>
            </a:p>
            <a:p>
              <a:r>
                <a:rPr lang="en-US" altLang="zh-CN" sz="375">
                  <a:solidFill>
                    <a:srgbClr val="000000"/>
                  </a:solidFill>
                  <a:latin typeface="Calibri" panose="020F0502020204030204" pitchFamily="34" charset="0"/>
                </a:rPr>
                <a:t>                           &lt;xs:sequence&gt;</a:t>
              </a:r>
            </a:p>
            <a:p>
              <a:r>
                <a:rPr lang="en-US" altLang="zh-CN" sz="375">
                  <a:solidFill>
                    <a:srgbClr val="000000"/>
                  </a:solidFill>
                  <a:latin typeface="Calibri" panose="020F0502020204030204" pitchFamily="34" charset="0"/>
                </a:rPr>
                <a:t>                             &lt;xs:element name="title" type="xs:string"/&gt;</a:t>
              </a:r>
            </a:p>
            <a:p>
              <a:r>
                <a:rPr lang="en-US" altLang="zh-CN" sz="375">
                  <a:solidFill>
                    <a:srgbClr val="000000"/>
                  </a:solidFill>
                  <a:latin typeface="Calibri" panose="020F0502020204030204" pitchFamily="34" charset="0"/>
                </a:rPr>
                <a:t>                             &lt;xs:element name="author" type="xs:string"/&gt;</a:t>
              </a:r>
            </a:p>
            <a:p>
              <a:r>
                <a:rPr lang="en-US" altLang="zh-CN" sz="375">
                  <a:solidFill>
                    <a:srgbClr val="000000"/>
                  </a:solidFill>
                  <a:latin typeface="Calibri" panose="020F0502020204030204" pitchFamily="34" charset="0"/>
                </a:rPr>
                <a:t>                             &lt;xs:element name="character" minOccurs="0" maxOccurs="unbounded"&gt;</a:t>
              </a:r>
            </a:p>
            <a:p>
              <a:r>
                <a:rPr lang="en-US" altLang="zh-CN" sz="375">
                  <a:solidFill>
                    <a:srgbClr val="000000"/>
                  </a:solidFill>
                  <a:latin typeface="Calibri" panose="020F0502020204030204" pitchFamily="34" charset="0"/>
                </a:rPr>
                <a:t>                               &lt;xs:complexType&gt;</a:t>
              </a:r>
            </a:p>
            <a:p>
              <a:r>
                <a:rPr lang="en-US" altLang="zh-CN" sz="375">
                  <a:solidFill>
                    <a:srgbClr val="000000"/>
                  </a:solidFill>
                  <a:latin typeface="Calibri" panose="020F0502020204030204" pitchFamily="34" charset="0"/>
                </a:rPr>
                <a:t>                                 &lt;xs:sequence&gt;</a:t>
              </a:r>
            </a:p>
            <a:p>
              <a:r>
                <a:rPr lang="en-US" altLang="zh-CN" sz="375">
                  <a:solidFill>
                    <a:srgbClr val="000000"/>
                  </a:solidFill>
                  <a:latin typeface="Calibri" panose="020F0502020204030204" pitchFamily="34" charset="0"/>
                </a:rPr>
                <a:t>                                   &lt;xs:element name="name" type="xs:string"/&gt;</a:t>
              </a:r>
            </a:p>
            <a:p>
              <a:r>
                <a:rPr lang="en-US" altLang="zh-CN" sz="375">
                  <a:solidFill>
                    <a:srgbClr val="000000"/>
                  </a:solidFill>
                  <a:latin typeface="Calibri" panose="020F0502020204030204" pitchFamily="34" charset="0"/>
                </a:rPr>
                <a:t>                                   &lt;xs:element name="friend-of" type="xs:string" minOccurs="0"</a:t>
              </a:r>
            </a:p>
            <a:p>
              <a:r>
                <a:rPr lang="en-US" altLang="zh-CN" sz="375">
                  <a:solidFill>
                    <a:srgbClr val="000000"/>
                  </a:solidFill>
                  <a:latin typeface="Calibri" panose="020F0502020204030204" pitchFamily="34" charset="0"/>
                </a:rPr>
                <a:t>                                                    maxOccurs="unbounded"/&gt;</a:t>
              </a:r>
            </a:p>
            <a:p>
              <a:r>
                <a:rPr lang="en-US" altLang="zh-CN" sz="375">
                  <a:solidFill>
                    <a:srgbClr val="000000"/>
                  </a:solidFill>
                  <a:latin typeface="Calibri" panose="020F0502020204030204" pitchFamily="34" charset="0"/>
                </a:rPr>
                <a:t>                                   &lt;xs:element name="since" type="xs:date"/&gt;</a:t>
              </a:r>
            </a:p>
            <a:p>
              <a:r>
                <a:rPr lang="en-US" altLang="zh-CN" sz="375">
                  <a:solidFill>
                    <a:srgbClr val="000000"/>
                  </a:solidFill>
                  <a:latin typeface="Calibri" panose="020F0502020204030204" pitchFamily="34" charset="0"/>
                </a:rPr>
                <a:t>                                   &lt;xs:element name="qualification" type="xs:string"/&gt;</a:t>
              </a:r>
            </a:p>
            <a:p>
              <a:r>
                <a:rPr lang="en-US" altLang="zh-CN" sz="375">
                  <a:solidFill>
                    <a:srgbClr val="000000"/>
                  </a:solidFill>
                  <a:latin typeface="Calibri" panose="020F0502020204030204" pitchFamily="34" charset="0"/>
                </a:rPr>
                <a:t>                                 &lt;/xs:sequence&gt;</a:t>
              </a:r>
            </a:p>
            <a:p>
              <a:r>
                <a:rPr lang="en-US" altLang="zh-CN" sz="375">
                  <a:solidFill>
                    <a:srgbClr val="000000"/>
                  </a:solidFill>
                  <a:latin typeface="Calibri" panose="020F0502020204030204" pitchFamily="34" charset="0"/>
                </a:rPr>
                <a:t>                               &lt;/xs:complexType&gt;</a:t>
              </a:r>
            </a:p>
            <a:p>
              <a:r>
                <a:rPr lang="en-US" altLang="zh-CN" sz="375">
                  <a:solidFill>
                    <a:srgbClr val="000000"/>
                  </a:solidFill>
                  <a:latin typeface="Calibri" panose="020F0502020204030204" pitchFamily="34" charset="0"/>
                </a:rPr>
                <a:t>                             &lt;/xs:element&gt;</a:t>
              </a:r>
            </a:p>
            <a:p>
              <a:r>
                <a:rPr lang="en-US" altLang="zh-CN" sz="375">
                  <a:solidFill>
                    <a:srgbClr val="000000"/>
                  </a:solidFill>
                  <a:latin typeface="Calibri" panose="020F0502020204030204" pitchFamily="34" charset="0"/>
                </a:rPr>
                <a:t>                           &lt;/xs:sequence&gt;</a:t>
              </a:r>
            </a:p>
            <a:p>
              <a:r>
                <a:rPr lang="en-US" altLang="zh-CN" sz="375">
                  <a:solidFill>
                    <a:srgbClr val="000000"/>
                  </a:solidFill>
                  <a:latin typeface="Calibri" panose="020F0502020204030204" pitchFamily="34" charset="0"/>
                </a:rPr>
                <a:t>                           &lt;xs:attribute name="isbn" type="xs:string"/&gt;</a:t>
              </a:r>
            </a:p>
            <a:p>
              <a:r>
                <a:rPr lang="en-US" altLang="zh-CN" sz="375">
                  <a:solidFill>
                    <a:srgbClr val="000000"/>
                  </a:solidFill>
                  <a:latin typeface="Calibri" panose="020F0502020204030204" pitchFamily="34" charset="0"/>
                </a:rPr>
                <a:t>                         &lt;/xs:complexType&gt;</a:t>
              </a:r>
            </a:p>
            <a:p>
              <a:r>
                <a:rPr lang="en-US" altLang="zh-CN" sz="375">
                  <a:solidFill>
                    <a:srgbClr val="000000"/>
                  </a:solidFill>
                  <a:latin typeface="Calibri" panose="020F0502020204030204" pitchFamily="34" charset="0"/>
                </a:rPr>
                <a:t>                       &lt;/xs:element&gt;</a:t>
              </a:r>
            </a:p>
            <a:p>
              <a:r>
                <a:rPr lang="en-US" altLang="zh-CN" sz="375">
                  <a:solidFill>
                    <a:srgbClr val="000000"/>
                  </a:solidFill>
                  <a:latin typeface="Calibri" panose="020F0502020204030204" pitchFamily="34" charset="0"/>
                </a:rPr>
                <a:t>&lt;/xs:schema&gt;</a:t>
              </a:r>
            </a:p>
          </p:txBody>
        </p:sp>
        <p:sp>
          <p:nvSpPr>
            <p:cNvPr id="7" name="Text Box 37"/>
            <p:cNvSpPr txBox="1">
              <a:spLocks noChangeArrowheads="1"/>
            </p:cNvSpPr>
            <p:nvPr/>
          </p:nvSpPr>
          <p:spPr bwMode="auto">
            <a:xfrm>
              <a:off x="2209800" y="1295400"/>
              <a:ext cx="2011661" cy="4001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000000"/>
                  </a:solidFill>
                  <a:latin typeface="Calibri" panose="020F0502020204030204" pitchFamily="34" charset="0"/>
                </a:rPr>
                <a:t>XML Schema file 1 </a:t>
              </a:r>
            </a:p>
          </p:txBody>
        </p:sp>
        <p:grpSp>
          <p:nvGrpSpPr>
            <p:cNvPr id="8" name="Group 3"/>
            <p:cNvGrpSpPr>
              <a:grpSpLocks/>
            </p:cNvGrpSpPr>
            <p:nvPr/>
          </p:nvGrpSpPr>
          <p:grpSpPr bwMode="auto">
            <a:xfrm>
              <a:off x="457200" y="2628900"/>
              <a:ext cx="4060826" cy="3348039"/>
              <a:chOff x="1104" y="528"/>
              <a:chExt cx="2558" cy="2109"/>
            </a:xfrm>
          </p:grpSpPr>
          <p:pic>
            <p:nvPicPr>
              <p:cNvPr id="9"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94" y="528"/>
                <a:ext cx="1852" cy="20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ext Box 5"/>
              <p:cNvSpPr txBox="1">
                <a:spLocks noChangeArrowheads="1"/>
              </p:cNvSpPr>
              <p:nvPr/>
            </p:nvSpPr>
            <p:spPr bwMode="auto">
              <a:xfrm>
                <a:off x="1365" y="847"/>
                <a:ext cx="632"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Symbol" panose="05050102010706020507" pitchFamily="18" charset="2"/>
                  </a:rPr>
                  <a:t>&lt;title&gt;</a:t>
                </a:r>
              </a:p>
            </p:txBody>
          </p:sp>
          <p:sp>
            <p:nvSpPr>
              <p:cNvPr id="11" name="Text Box 6"/>
              <p:cNvSpPr txBox="1">
                <a:spLocks noChangeArrowheads="1"/>
              </p:cNvSpPr>
              <p:nvPr/>
            </p:nvSpPr>
            <p:spPr bwMode="auto">
              <a:xfrm>
                <a:off x="1393" y="1138"/>
                <a:ext cx="572"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Symbol" panose="05050102010706020507" pitchFamily="18" charset="2"/>
                  </a:rPr>
                  <a:t>&lt;time&gt;</a:t>
                </a:r>
              </a:p>
            </p:txBody>
          </p:sp>
          <p:sp>
            <p:nvSpPr>
              <p:cNvPr id="12" name="Text Box 7"/>
              <p:cNvSpPr txBox="1">
                <a:spLocks noChangeArrowheads="1"/>
              </p:cNvSpPr>
              <p:nvPr/>
            </p:nvSpPr>
            <p:spPr bwMode="auto">
              <a:xfrm>
                <a:off x="1423" y="1022"/>
                <a:ext cx="858"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Symbol" panose="05050102010706020507" pitchFamily="18" charset="2"/>
                  </a:rPr>
                  <a:t>&lt;speaker&gt;</a:t>
                </a:r>
              </a:p>
            </p:txBody>
          </p:sp>
          <p:sp>
            <p:nvSpPr>
              <p:cNvPr id="13" name="Text Box 8"/>
              <p:cNvSpPr txBox="1">
                <a:spLocks noChangeArrowheads="1"/>
              </p:cNvSpPr>
              <p:nvPr/>
            </p:nvSpPr>
            <p:spPr bwMode="auto">
              <a:xfrm>
                <a:off x="1336" y="1254"/>
                <a:ext cx="910"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Symbol" panose="05050102010706020507" pitchFamily="18" charset="2"/>
                  </a:rPr>
                  <a:t>&lt;location&gt;</a:t>
                </a:r>
              </a:p>
            </p:txBody>
          </p:sp>
          <p:sp>
            <p:nvSpPr>
              <p:cNvPr id="14" name="Text Box 9"/>
              <p:cNvSpPr txBox="1">
                <a:spLocks noChangeArrowheads="1"/>
              </p:cNvSpPr>
              <p:nvPr/>
            </p:nvSpPr>
            <p:spPr bwMode="auto">
              <a:xfrm>
                <a:off x="1104" y="1456"/>
                <a:ext cx="949"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Symbol" panose="05050102010706020507" pitchFamily="18" charset="2"/>
                  </a:rPr>
                  <a:t>&lt;abstract&gt;</a:t>
                </a:r>
              </a:p>
            </p:txBody>
          </p:sp>
          <p:sp>
            <p:nvSpPr>
              <p:cNvPr id="15" name="Text Box 10"/>
              <p:cNvSpPr txBox="1">
                <a:spLocks noChangeArrowheads="1"/>
              </p:cNvSpPr>
              <p:nvPr/>
            </p:nvSpPr>
            <p:spPr bwMode="auto">
              <a:xfrm>
                <a:off x="1104" y="2037"/>
                <a:ext cx="982"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Symbol" panose="05050102010706020507" pitchFamily="18" charset="2"/>
                  </a:rPr>
                  <a:t>&lt;biosketch&gt;</a:t>
                </a:r>
              </a:p>
            </p:txBody>
          </p:sp>
          <p:sp>
            <p:nvSpPr>
              <p:cNvPr id="16" name="Text Box 11"/>
              <p:cNvSpPr txBox="1">
                <a:spLocks noChangeArrowheads="1"/>
              </p:cNvSpPr>
              <p:nvPr/>
            </p:nvSpPr>
            <p:spPr bwMode="auto">
              <a:xfrm>
                <a:off x="1200" y="2352"/>
                <a:ext cx="632"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Symbol" panose="05050102010706020507" pitchFamily="18" charset="2"/>
                  </a:rPr>
                  <a:t>&lt;host&gt;</a:t>
                </a:r>
              </a:p>
            </p:txBody>
          </p:sp>
          <p:sp>
            <p:nvSpPr>
              <p:cNvPr id="17" name="Text Box 12"/>
              <p:cNvSpPr txBox="1">
                <a:spLocks noChangeArrowheads="1"/>
              </p:cNvSpPr>
              <p:nvPr/>
            </p:nvSpPr>
            <p:spPr bwMode="auto">
              <a:xfrm>
                <a:off x="2409" y="2385"/>
                <a:ext cx="672"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Symbol" panose="05050102010706020507" pitchFamily="18" charset="2"/>
                  </a:rPr>
                  <a:t>&lt;/host&gt;</a:t>
                </a:r>
              </a:p>
            </p:txBody>
          </p:sp>
          <p:sp>
            <p:nvSpPr>
              <p:cNvPr id="18" name="Text Box 13"/>
              <p:cNvSpPr txBox="1">
                <a:spLocks noChangeArrowheads="1"/>
              </p:cNvSpPr>
              <p:nvPr/>
            </p:nvSpPr>
            <p:spPr bwMode="auto">
              <a:xfrm>
                <a:off x="2640" y="2208"/>
                <a:ext cx="1022"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Symbol" panose="05050102010706020507" pitchFamily="18" charset="2"/>
                  </a:rPr>
                  <a:t>&lt;/biosketch&gt;</a:t>
                </a:r>
              </a:p>
            </p:txBody>
          </p:sp>
          <p:sp>
            <p:nvSpPr>
              <p:cNvPr id="19" name="Text Box 14"/>
              <p:cNvSpPr txBox="1">
                <a:spLocks noChangeArrowheads="1"/>
              </p:cNvSpPr>
              <p:nvPr/>
            </p:nvSpPr>
            <p:spPr bwMode="auto">
              <a:xfrm>
                <a:off x="2496" y="1872"/>
                <a:ext cx="990"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Symbol" panose="05050102010706020507" pitchFamily="18" charset="2"/>
                  </a:rPr>
                  <a:t>&lt;/abstract&gt;</a:t>
                </a:r>
              </a:p>
            </p:txBody>
          </p:sp>
          <p:sp>
            <p:nvSpPr>
              <p:cNvPr id="20" name="Text Box 15"/>
              <p:cNvSpPr txBox="1">
                <a:spLocks noChangeArrowheads="1"/>
              </p:cNvSpPr>
              <p:nvPr/>
            </p:nvSpPr>
            <p:spPr bwMode="auto">
              <a:xfrm>
                <a:off x="2592" y="1344"/>
                <a:ext cx="951"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Symbol" panose="05050102010706020507" pitchFamily="18" charset="2"/>
                  </a:rPr>
                  <a:t>&lt;/location&gt;</a:t>
                </a:r>
              </a:p>
            </p:txBody>
          </p:sp>
          <p:sp>
            <p:nvSpPr>
              <p:cNvPr id="21" name="Text Box 16"/>
              <p:cNvSpPr txBox="1">
                <a:spLocks noChangeArrowheads="1"/>
              </p:cNvSpPr>
              <p:nvPr/>
            </p:nvSpPr>
            <p:spPr bwMode="auto">
              <a:xfrm>
                <a:off x="2612" y="1167"/>
                <a:ext cx="613"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Symbol" panose="05050102010706020507" pitchFamily="18" charset="2"/>
                  </a:rPr>
                  <a:t>&lt;/time&gt;</a:t>
                </a:r>
              </a:p>
            </p:txBody>
          </p:sp>
          <p:sp>
            <p:nvSpPr>
              <p:cNvPr id="22" name="Text Box 17"/>
              <p:cNvSpPr txBox="1">
                <a:spLocks noChangeArrowheads="1"/>
              </p:cNvSpPr>
              <p:nvPr/>
            </p:nvSpPr>
            <p:spPr bwMode="auto">
              <a:xfrm>
                <a:off x="2641" y="1022"/>
                <a:ext cx="898"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Symbol" panose="05050102010706020507" pitchFamily="18" charset="2"/>
                  </a:rPr>
                  <a:t>&lt;/speaker&gt;</a:t>
                </a:r>
              </a:p>
            </p:txBody>
          </p:sp>
          <p:sp>
            <p:nvSpPr>
              <p:cNvPr id="23" name="Text Box 18"/>
              <p:cNvSpPr txBox="1">
                <a:spLocks noChangeArrowheads="1"/>
              </p:cNvSpPr>
              <p:nvPr/>
            </p:nvSpPr>
            <p:spPr bwMode="auto">
              <a:xfrm>
                <a:off x="2873" y="877"/>
                <a:ext cx="672"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dirty="0">
                    <a:solidFill>
                      <a:srgbClr val="FF0000"/>
                    </a:solidFill>
                    <a:latin typeface="Symbol" panose="05050102010706020507" pitchFamily="18" charset="2"/>
                  </a:rPr>
                  <a:t>&lt;/title&gt;</a:t>
                </a:r>
              </a:p>
            </p:txBody>
          </p:sp>
        </p:grpSp>
        <p:grpSp>
          <p:nvGrpSpPr>
            <p:cNvPr id="24" name="Group 19"/>
            <p:cNvGrpSpPr>
              <a:grpSpLocks/>
            </p:cNvGrpSpPr>
            <p:nvPr/>
          </p:nvGrpSpPr>
          <p:grpSpPr bwMode="auto">
            <a:xfrm>
              <a:off x="4953000" y="2590800"/>
              <a:ext cx="4022725" cy="3355976"/>
              <a:chOff x="1104" y="528"/>
              <a:chExt cx="2534" cy="2114"/>
            </a:xfrm>
          </p:grpSpPr>
          <p:pic>
            <p:nvPicPr>
              <p:cNvPr id="25" name="Picture 2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94" y="528"/>
                <a:ext cx="1852" cy="20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 name="Text Box 21"/>
              <p:cNvSpPr txBox="1">
                <a:spLocks noChangeArrowheads="1"/>
              </p:cNvSpPr>
              <p:nvPr/>
            </p:nvSpPr>
            <p:spPr bwMode="auto">
              <a:xfrm>
                <a:off x="1365" y="852"/>
                <a:ext cx="563"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Comic Sans MS" panose="030F0702030302020204" pitchFamily="66" charset="0"/>
                  </a:rPr>
                  <a:t>&lt;title&gt;</a:t>
                </a:r>
              </a:p>
            </p:txBody>
          </p:sp>
          <p:sp>
            <p:nvSpPr>
              <p:cNvPr id="27" name="Text Box 22"/>
              <p:cNvSpPr txBox="1">
                <a:spLocks noChangeArrowheads="1"/>
              </p:cNvSpPr>
              <p:nvPr/>
            </p:nvSpPr>
            <p:spPr bwMode="auto">
              <a:xfrm>
                <a:off x="1393" y="1143"/>
                <a:ext cx="567"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Comic Sans MS" panose="030F0702030302020204" pitchFamily="66" charset="0"/>
                  </a:rPr>
                  <a:t>&lt;time&gt;</a:t>
                </a:r>
              </a:p>
            </p:txBody>
          </p:sp>
          <p:sp>
            <p:nvSpPr>
              <p:cNvPr id="28" name="Text Box 23"/>
              <p:cNvSpPr txBox="1">
                <a:spLocks noChangeArrowheads="1"/>
              </p:cNvSpPr>
              <p:nvPr/>
            </p:nvSpPr>
            <p:spPr bwMode="auto">
              <a:xfrm>
                <a:off x="1423" y="1027"/>
                <a:ext cx="796"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Comic Sans MS" panose="030F0702030302020204" pitchFamily="66" charset="0"/>
                  </a:rPr>
                  <a:t>&lt;speaker&gt;</a:t>
                </a:r>
              </a:p>
            </p:txBody>
          </p:sp>
          <p:sp>
            <p:nvSpPr>
              <p:cNvPr id="29" name="Text Box 24"/>
              <p:cNvSpPr txBox="1">
                <a:spLocks noChangeArrowheads="1"/>
              </p:cNvSpPr>
              <p:nvPr/>
            </p:nvSpPr>
            <p:spPr bwMode="auto">
              <a:xfrm>
                <a:off x="1336" y="1259"/>
                <a:ext cx="793"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Comic Sans MS" panose="030F0702030302020204" pitchFamily="66" charset="0"/>
                  </a:rPr>
                  <a:t>&lt;location&gt;</a:t>
                </a:r>
              </a:p>
            </p:txBody>
          </p:sp>
          <p:sp>
            <p:nvSpPr>
              <p:cNvPr id="30" name="Text Box 25"/>
              <p:cNvSpPr txBox="1">
                <a:spLocks noChangeArrowheads="1"/>
              </p:cNvSpPr>
              <p:nvPr/>
            </p:nvSpPr>
            <p:spPr bwMode="auto">
              <a:xfrm>
                <a:off x="1104" y="1461"/>
                <a:ext cx="853"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Comic Sans MS" panose="030F0702030302020204" pitchFamily="66" charset="0"/>
                  </a:rPr>
                  <a:t>&lt;abstract&gt;</a:t>
                </a:r>
              </a:p>
            </p:txBody>
          </p:sp>
          <p:sp>
            <p:nvSpPr>
              <p:cNvPr id="31" name="Text Box 26"/>
              <p:cNvSpPr txBox="1">
                <a:spLocks noChangeArrowheads="1"/>
              </p:cNvSpPr>
              <p:nvPr/>
            </p:nvSpPr>
            <p:spPr bwMode="auto">
              <a:xfrm>
                <a:off x="1104" y="2042"/>
                <a:ext cx="924"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dirty="0">
                    <a:solidFill>
                      <a:srgbClr val="FF0000"/>
                    </a:solidFill>
                    <a:latin typeface="Comic Sans MS" panose="030F0702030302020204" pitchFamily="66" charset="0"/>
                  </a:rPr>
                  <a:t>&lt;</a:t>
                </a:r>
                <a:r>
                  <a:rPr lang="en-US" altLang="zh-CN" sz="1350" dirty="0" err="1">
                    <a:solidFill>
                      <a:srgbClr val="FF0000"/>
                    </a:solidFill>
                    <a:latin typeface="Comic Sans MS" panose="030F0702030302020204" pitchFamily="66" charset="0"/>
                  </a:rPr>
                  <a:t>biosketch</a:t>
                </a:r>
                <a:r>
                  <a:rPr lang="en-US" altLang="zh-CN" sz="1350" dirty="0">
                    <a:solidFill>
                      <a:srgbClr val="FF0000"/>
                    </a:solidFill>
                    <a:latin typeface="Comic Sans MS" panose="030F0702030302020204" pitchFamily="66" charset="0"/>
                  </a:rPr>
                  <a:t>&gt;</a:t>
                </a:r>
              </a:p>
            </p:txBody>
          </p:sp>
          <p:sp>
            <p:nvSpPr>
              <p:cNvPr id="32" name="Text Box 27"/>
              <p:cNvSpPr txBox="1">
                <a:spLocks noChangeArrowheads="1"/>
              </p:cNvSpPr>
              <p:nvPr/>
            </p:nvSpPr>
            <p:spPr bwMode="auto">
              <a:xfrm>
                <a:off x="1200" y="2357"/>
                <a:ext cx="566"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Comic Sans MS" panose="030F0702030302020204" pitchFamily="66" charset="0"/>
                  </a:rPr>
                  <a:t>&lt;host&gt;</a:t>
                </a:r>
              </a:p>
            </p:txBody>
          </p:sp>
          <p:sp>
            <p:nvSpPr>
              <p:cNvPr id="33" name="Text Box 28"/>
              <p:cNvSpPr txBox="1">
                <a:spLocks noChangeArrowheads="1"/>
              </p:cNvSpPr>
              <p:nvPr/>
            </p:nvSpPr>
            <p:spPr bwMode="auto">
              <a:xfrm>
                <a:off x="2409" y="2390"/>
                <a:ext cx="640"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Comic Sans MS" panose="030F0702030302020204" pitchFamily="66" charset="0"/>
                  </a:rPr>
                  <a:t>&lt;/host&gt;</a:t>
                </a:r>
              </a:p>
            </p:txBody>
          </p:sp>
          <p:sp>
            <p:nvSpPr>
              <p:cNvPr id="34" name="Text Box 29"/>
              <p:cNvSpPr txBox="1">
                <a:spLocks noChangeArrowheads="1"/>
              </p:cNvSpPr>
              <p:nvPr/>
            </p:nvSpPr>
            <p:spPr bwMode="auto">
              <a:xfrm>
                <a:off x="2640" y="2213"/>
                <a:ext cx="998"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Comic Sans MS" panose="030F0702030302020204" pitchFamily="66" charset="0"/>
                  </a:rPr>
                  <a:t>&lt;/biosketch&gt;</a:t>
                </a:r>
              </a:p>
            </p:txBody>
          </p:sp>
          <p:sp>
            <p:nvSpPr>
              <p:cNvPr id="35" name="Text Box 30"/>
              <p:cNvSpPr txBox="1">
                <a:spLocks noChangeArrowheads="1"/>
              </p:cNvSpPr>
              <p:nvPr/>
            </p:nvSpPr>
            <p:spPr bwMode="auto">
              <a:xfrm>
                <a:off x="2496" y="1877"/>
                <a:ext cx="927"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Comic Sans MS" panose="030F0702030302020204" pitchFamily="66" charset="0"/>
                  </a:rPr>
                  <a:t>&lt;/abstract&gt;</a:t>
                </a:r>
              </a:p>
            </p:txBody>
          </p:sp>
          <p:sp>
            <p:nvSpPr>
              <p:cNvPr id="36" name="Text Box 31"/>
              <p:cNvSpPr txBox="1">
                <a:spLocks noChangeArrowheads="1"/>
              </p:cNvSpPr>
              <p:nvPr/>
            </p:nvSpPr>
            <p:spPr bwMode="auto">
              <a:xfrm>
                <a:off x="2592" y="1349"/>
                <a:ext cx="867"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dirty="0">
                    <a:solidFill>
                      <a:srgbClr val="FF0000"/>
                    </a:solidFill>
                    <a:latin typeface="Comic Sans MS" panose="030F0702030302020204" pitchFamily="66" charset="0"/>
                  </a:rPr>
                  <a:t>&lt;/location&gt;</a:t>
                </a:r>
              </a:p>
            </p:txBody>
          </p:sp>
          <p:sp>
            <p:nvSpPr>
              <p:cNvPr id="37" name="Text Box 32"/>
              <p:cNvSpPr txBox="1">
                <a:spLocks noChangeArrowheads="1"/>
              </p:cNvSpPr>
              <p:nvPr/>
            </p:nvSpPr>
            <p:spPr bwMode="auto">
              <a:xfrm>
                <a:off x="2612" y="1172"/>
                <a:ext cx="641"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Comic Sans MS" panose="030F0702030302020204" pitchFamily="66" charset="0"/>
                  </a:rPr>
                  <a:t>&lt;/time&gt;</a:t>
                </a:r>
              </a:p>
            </p:txBody>
          </p:sp>
          <p:sp>
            <p:nvSpPr>
              <p:cNvPr id="38" name="Text Box 33"/>
              <p:cNvSpPr txBox="1">
                <a:spLocks noChangeArrowheads="1"/>
              </p:cNvSpPr>
              <p:nvPr/>
            </p:nvSpPr>
            <p:spPr bwMode="auto">
              <a:xfrm>
                <a:off x="2641" y="1027"/>
                <a:ext cx="870"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Comic Sans MS" panose="030F0702030302020204" pitchFamily="66" charset="0"/>
                  </a:rPr>
                  <a:t>&lt;/speaker&gt;</a:t>
                </a:r>
              </a:p>
            </p:txBody>
          </p:sp>
          <p:sp>
            <p:nvSpPr>
              <p:cNvPr id="39" name="Text Box 34"/>
              <p:cNvSpPr txBox="1">
                <a:spLocks noChangeArrowheads="1"/>
              </p:cNvSpPr>
              <p:nvPr/>
            </p:nvSpPr>
            <p:spPr bwMode="auto">
              <a:xfrm>
                <a:off x="2873" y="882"/>
                <a:ext cx="637"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Comic Sans MS" panose="030F0702030302020204" pitchFamily="66" charset="0"/>
                  </a:rPr>
                  <a:t>&lt;/title&gt;</a:t>
                </a:r>
              </a:p>
            </p:txBody>
          </p:sp>
        </p:grpSp>
        <p:sp>
          <p:nvSpPr>
            <p:cNvPr id="40" name="Line 38"/>
            <p:cNvSpPr>
              <a:spLocks noChangeShapeType="1"/>
            </p:cNvSpPr>
            <p:nvPr/>
          </p:nvSpPr>
          <p:spPr bwMode="auto">
            <a:xfrm flipH="1">
              <a:off x="1447800" y="1828800"/>
              <a:ext cx="304800" cy="1981200"/>
            </a:xfrm>
            <a:prstGeom prst="line">
              <a:avLst/>
            </a:prstGeom>
            <a:noFill/>
            <a:ln w="38100">
              <a:solidFill>
                <a:srgbClr val="00FF0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41" name="Line 39"/>
            <p:cNvSpPr>
              <a:spLocks noChangeShapeType="1"/>
            </p:cNvSpPr>
            <p:nvPr/>
          </p:nvSpPr>
          <p:spPr bwMode="auto">
            <a:xfrm flipH="1">
              <a:off x="1295400" y="2438400"/>
              <a:ext cx="762000" cy="2438400"/>
            </a:xfrm>
            <a:prstGeom prst="line">
              <a:avLst/>
            </a:prstGeom>
            <a:noFill/>
            <a:ln w="38100">
              <a:solidFill>
                <a:srgbClr val="00FF0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42" name="Line 43"/>
            <p:cNvSpPr>
              <a:spLocks noChangeShapeType="1"/>
            </p:cNvSpPr>
            <p:nvPr/>
          </p:nvSpPr>
          <p:spPr bwMode="auto">
            <a:xfrm flipH="1">
              <a:off x="6019800" y="1828800"/>
              <a:ext cx="304800" cy="1981200"/>
            </a:xfrm>
            <a:prstGeom prst="line">
              <a:avLst/>
            </a:prstGeom>
            <a:noFill/>
            <a:ln w="38100">
              <a:solidFill>
                <a:srgbClr val="00FF0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43" name="Line 44"/>
            <p:cNvSpPr>
              <a:spLocks noChangeShapeType="1"/>
            </p:cNvSpPr>
            <p:nvPr/>
          </p:nvSpPr>
          <p:spPr bwMode="auto">
            <a:xfrm flipH="1">
              <a:off x="5867400" y="2438400"/>
              <a:ext cx="1447800" cy="2438400"/>
            </a:xfrm>
            <a:prstGeom prst="line">
              <a:avLst/>
            </a:prstGeom>
            <a:noFill/>
            <a:ln w="38100">
              <a:solidFill>
                <a:srgbClr val="00FF0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grpSp>
    </p:spTree>
    <p:extLst>
      <p:ext uri="{BB962C8B-B14F-4D97-AF65-F5344CB8AC3E}">
        <p14:creationId xmlns:p14="http://schemas.microsoft.com/office/powerpoint/2010/main" val="298343408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There’s no way to relate them</a:t>
            </a:r>
            <a:endParaRPr lang="zh-CN" altLang="en-US" dirty="0"/>
          </a:p>
        </p:txBody>
      </p:sp>
      <p:grpSp>
        <p:nvGrpSpPr>
          <p:cNvPr id="106" name="组合 105"/>
          <p:cNvGrpSpPr/>
          <p:nvPr/>
        </p:nvGrpSpPr>
        <p:grpSpPr>
          <a:xfrm>
            <a:off x="467544" y="1628800"/>
            <a:ext cx="8352606" cy="4752528"/>
            <a:chOff x="304800" y="1066800"/>
            <a:chExt cx="8670925" cy="4910137"/>
          </a:xfrm>
        </p:grpSpPr>
        <p:grpSp>
          <p:nvGrpSpPr>
            <p:cNvPr id="55" name="Group 41"/>
            <p:cNvGrpSpPr>
              <a:grpSpLocks/>
            </p:cNvGrpSpPr>
            <p:nvPr/>
          </p:nvGrpSpPr>
          <p:grpSpPr bwMode="auto">
            <a:xfrm>
              <a:off x="5943600" y="1143000"/>
              <a:ext cx="2895600" cy="1892300"/>
              <a:chOff x="2448" y="1248"/>
              <a:chExt cx="1824" cy="1192"/>
            </a:xfrm>
          </p:grpSpPr>
          <p:sp>
            <p:nvSpPr>
              <p:cNvPr id="56" name="Text Box 42"/>
              <p:cNvSpPr txBox="1">
                <a:spLocks noChangeArrowheads="1"/>
              </p:cNvSpPr>
              <p:nvPr/>
            </p:nvSpPr>
            <p:spPr bwMode="auto">
              <a:xfrm>
                <a:off x="2448" y="1248"/>
                <a:ext cx="1824" cy="1192"/>
              </a:xfrm>
              <a:prstGeom prst="rect">
                <a:avLst/>
              </a:prstGeom>
              <a:solidFill>
                <a:srgbClr val="DDDDDD"/>
              </a:solidFill>
              <a:ln w="57150">
                <a:solidFill>
                  <a:srgbClr val="000000"/>
                </a:solidFill>
                <a:miter lim="800000"/>
                <a:headEnd/>
                <a:tailEnd/>
              </a:ln>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375">
                    <a:latin typeface="Calibri" panose="020F0502020204030204" pitchFamily="34" charset="0"/>
                  </a:rPr>
                  <a:t>&lt;?xml version="1.0" encoding="utf-8"?&gt;</a:t>
                </a:r>
              </a:p>
              <a:p>
                <a:r>
                  <a:rPr lang="en-US" altLang="zh-CN" sz="375">
                    <a:latin typeface="Calibri" panose="020F0502020204030204" pitchFamily="34" charset="0"/>
                  </a:rPr>
                  <a:t>  &lt;xs:schema xmlns:xs="http://www.w3.org/2001/XMLSchema"&gt;</a:t>
                </a:r>
              </a:p>
              <a:p>
                <a:r>
                  <a:rPr lang="en-US" altLang="zh-CN" sz="375">
                    <a:latin typeface="Calibri" panose="020F0502020204030204" pitchFamily="34" charset="0"/>
                  </a:rPr>
                  <a:t>    &lt;xs:element name="book"&gt;</a:t>
                </a:r>
              </a:p>
              <a:p>
                <a:r>
                  <a:rPr lang="en-US" altLang="zh-CN" sz="375">
                    <a:latin typeface="Calibri" panose="020F0502020204030204" pitchFamily="34" charset="0"/>
                  </a:rPr>
                  <a:t>                         &lt;xs:complexType&gt;</a:t>
                </a:r>
              </a:p>
              <a:p>
                <a:r>
                  <a:rPr lang="en-US" altLang="zh-CN" sz="375">
                    <a:latin typeface="Calibri" panose="020F0502020204030204" pitchFamily="34" charset="0"/>
                  </a:rPr>
                  <a:t>                           &lt;xs:sequence&gt;</a:t>
                </a:r>
              </a:p>
              <a:p>
                <a:r>
                  <a:rPr lang="en-US" altLang="zh-CN" sz="375">
                    <a:latin typeface="Calibri" panose="020F0502020204030204" pitchFamily="34" charset="0"/>
                  </a:rPr>
                  <a:t>                             &lt;xs:element name="title" type="xs:string"/&gt;</a:t>
                </a:r>
              </a:p>
              <a:p>
                <a:r>
                  <a:rPr lang="en-US" altLang="zh-CN" sz="375">
                    <a:latin typeface="Calibri" panose="020F0502020204030204" pitchFamily="34" charset="0"/>
                  </a:rPr>
                  <a:t>                             &lt;xs:element name="author" type="xs:string"/&gt;</a:t>
                </a:r>
              </a:p>
              <a:p>
                <a:r>
                  <a:rPr lang="en-US" altLang="zh-CN" sz="375">
                    <a:latin typeface="Calibri" panose="020F0502020204030204" pitchFamily="34" charset="0"/>
                  </a:rPr>
                  <a:t>                             &lt;xs:element name="character" minOccurs="0" maxOccurs="unbounded"&gt;</a:t>
                </a:r>
              </a:p>
              <a:p>
                <a:r>
                  <a:rPr lang="en-US" altLang="zh-CN" sz="375">
                    <a:latin typeface="Calibri" panose="020F0502020204030204" pitchFamily="34" charset="0"/>
                  </a:rPr>
                  <a:t>                               &lt;xs:complexType&gt;</a:t>
                </a:r>
              </a:p>
              <a:p>
                <a:r>
                  <a:rPr lang="en-US" altLang="zh-CN" sz="375">
                    <a:latin typeface="Calibri" panose="020F0502020204030204" pitchFamily="34" charset="0"/>
                  </a:rPr>
                  <a:t>                                 &lt;xs:sequence&gt;</a:t>
                </a:r>
              </a:p>
              <a:p>
                <a:r>
                  <a:rPr lang="en-US" altLang="zh-CN" sz="375">
                    <a:latin typeface="Calibri" panose="020F0502020204030204" pitchFamily="34" charset="0"/>
                  </a:rPr>
                  <a:t>                                   &lt;xs:element name="name" type="xs:string"/&gt;</a:t>
                </a:r>
              </a:p>
              <a:p>
                <a:r>
                  <a:rPr lang="en-US" altLang="zh-CN" sz="375">
                    <a:latin typeface="Calibri" panose="020F0502020204030204" pitchFamily="34" charset="0"/>
                  </a:rPr>
                  <a:t>                                   &lt;xs:element name="friend-of" type="xs:string" minOccurs="0"</a:t>
                </a:r>
              </a:p>
              <a:p>
                <a:r>
                  <a:rPr lang="en-US" altLang="zh-CN" sz="375">
                    <a:latin typeface="Calibri" panose="020F0502020204030204" pitchFamily="34" charset="0"/>
                  </a:rPr>
                  <a:t>                                                    maxOccurs="unbounded"/&gt;</a:t>
                </a:r>
              </a:p>
              <a:p>
                <a:r>
                  <a:rPr lang="en-US" altLang="zh-CN" sz="375">
                    <a:latin typeface="Calibri" panose="020F0502020204030204" pitchFamily="34" charset="0"/>
                  </a:rPr>
                  <a:t>                                   &lt;xs:element name="since" type="xs:date"/&gt;</a:t>
                </a:r>
              </a:p>
              <a:p>
                <a:r>
                  <a:rPr lang="en-US" altLang="zh-CN" sz="375">
                    <a:latin typeface="Calibri" panose="020F0502020204030204" pitchFamily="34" charset="0"/>
                  </a:rPr>
                  <a:t>                                   &lt;xs:element name="qualification" type="xs:string"/&gt;</a:t>
                </a:r>
              </a:p>
              <a:p>
                <a:r>
                  <a:rPr lang="en-US" altLang="zh-CN" sz="375">
                    <a:latin typeface="Calibri" panose="020F0502020204030204" pitchFamily="34" charset="0"/>
                  </a:rPr>
                  <a:t>                                 &lt;/xs:sequence&gt;</a:t>
                </a:r>
              </a:p>
              <a:p>
                <a:r>
                  <a:rPr lang="en-US" altLang="zh-CN" sz="375">
                    <a:latin typeface="Calibri" panose="020F0502020204030204" pitchFamily="34" charset="0"/>
                  </a:rPr>
                  <a:t>                               &lt;/xs:complexType&gt;</a:t>
                </a:r>
              </a:p>
              <a:p>
                <a:r>
                  <a:rPr lang="en-US" altLang="zh-CN" sz="375">
                    <a:latin typeface="Calibri" panose="020F0502020204030204" pitchFamily="34" charset="0"/>
                  </a:rPr>
                  <a:t>                             &lt;/xs:element&gt;</a:t>
                </a:r>
              </a:p>
              <a:p>
                <a:r>
                  <a:rPr lang="en-US" altLang="zh-CN" sz="375">
                    <a:latin typeface="Calibri" panose="020F0502020204030204" pitchFamily="34" charset="0"/>
                  </a:rPr>
                  <a:t>                           &lt;/xs:sequence&gt;</a:t>
                </a:r>
              </a:p>
              <a:p>
                <a:r>
                  <a:rPr lang="en-US" altLang="zh-CN" sz="375">
                    <a:latin typeface="Calibri" panose="020F0502020204030204" pitchFamily="34" charset="0"/>
                  </a:rPr>
                  <a:t>                           &lt;xs:attribute name="isbn" type="xs:string"/&gt;</a:t>
                </a:r>
              </a:p>
              <a:p>
                <a:r>
                  <a:rPr lang="en-US" altLang="zh-CN" sz="375">
                    <a:latin typeface="Calibri" panose="020F0502020204030204" pitchFamily="34" charset="0"/>
                  </a:rPr>
                  <a:t>                         &lt;/xs:complexType&gt;</a:t>
                </a:r>
              </a:p>
              <a:p>
                <a:r>
                  <a:rPr lang="en-US" altLang="zh-CN" sz="375">
                    <a:latin typeface="Calibri" panose="020F0502020204030204" pitchFamily="34" charset="0"/>
                  </a:rPr>
                  <a:t>                       &lt;/xs:element&gt;</a:t>
                </a:r>
              </a:p>
              <a:p>
                <a:r>
                  <a:rPr lang="en-US" altLang="zh-CN" sz="375">
                    <a:latin typeface="Calibri" panose="020F0502020204030204" pitchFamily="34" charset="0"/>
                  </a:rPr>
                  <a:t>&lt;/xs:schema&gt;</a:t>
                </a:r>
              </a:p>
            </p:txBody>
          </p:sp>
          <p:sp>
            <p:nvSpPr>
              <p:cNvPr id="57" name="Text Box 43"/>
              <p:cNvSpPr txBox="1">
                <a:spLocks noChangeArrowheads="1"/>
              </p:cNvSpPr>
              <p:nvPr/>
            </p:nvSpPr>
            <p:spPr bwMode="auto">
              <a:xfrm>
                <a:off x="2592" y="1440"/>
                <a:ext cx="1309"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000000"/>
                    </a:solidFill>
                    <a:latin typeface="Calibri" panose="020F0502020204030204" pitchFamily="34" charset="0"/>
                  </a:rPr>
                  <a:t>XML Schema file 42</a:t>
                </a:r>
              </a:p>
            </p:txBody>
          </p:sp>
        </p:grpSp>
        <p:grpSp>
          <p:nvGrpSpPr>
            <p:cNvPr id="58" name="Group 36"/>
            <p:cNvGrpSpPr>
              <a:grpSpLocks/>
            </p:cNvGrpSpPr>
            <p:nvPr/>
          </p:nvGrpSpPr>
          <p:grpSpPr bwMode="auto">
            <a:xfrm>
              <a:off x="304800" y="1143000"/>
              <a:ext cx="2895600" cy="1892300"/>
              <a:chOff x="2448" y="1248"/>
              <a:chExt cx="1824" cy="1192"/>
            </a:xfrm>
          </p:grpSpPr>
          <p:sp>
            <p:nvSpPr>
              <p:cNvPr id="59" name="Text Box 37"/>
              <p:cNvSpPr txBox="1">
                <a:spLocks noChangeArrowheads="1"/>
              </p:cNvSpPr>
              <p:nvPr/>
            </p:nvSpPr>
            <p:spPr bwMode="auto">
              <a:xfrm>
                <a:off x="2448" y="1248"/>
                <a:ext cx="1824" cy="1192"/>
              </a:xfrm>
              <a:prstGeom prst="rect">
                <a:avLst/>
              </a:prstGeom>
              <a:solidFill>
                <a:srgbClr val="DDDDDD"/>
              </a:solidFill>
              <a:ln w="57150">
                <a:solidFill>
                  <a:srgbClr val="000000"/>
                </a:solidFill>
                <a:miter lim="800000"/>
                <a:headEnd/>
                <a:tailEnd/>
              </a:ln>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375">
                    <a:latin typeface="Calibri" panose="020F0502020204030204" pitchFamily="34" charset="0"/>
                  </a:rPr>
                  <a:t>&lt;?xml version="1.0" encoding="utf-8"?&gt;</a:t>
                </a:r>
              </a:p>
              <a:p>
                <a:r>
                  <a:rPr lang="en-US" altLang="zh-CN" sz="375">
                    <a:latin typeface="Calibri" panose="020F0502020204030204" pitchFamily="34" charset="0"/>
                  </a:rPr>
                  <a:t>  &lt;xs:schema xmlns:xs="http://www.w3.org/2001/XMLSchema"&gt;</a:t>
                </a:r>
              </a:p>
              <a:p>
                <a:r>
                  <a:rPr lang="en-US" altLang="zh-CN" sz="375">
                    <a:latin typeface="Calibri" panose="020F0502020204030204" pitchFamily="34" charset="0"/>
                  </a:rPr>
                  <a:t>    &lt;xs:element name="book"&gt;</a:t>
                </a:r>
              </a:p>
              <a:p>
                <a:r>
                  <a:rPr lang="en-US" altLang="zh-CN" sz="375">
                    <a:latin typeface="Calibri" panose="020F0502020204030204" pitchFamily="34" charset="0"/>
                  </a:rPr>
                  <a:t>                         &lt;xs:complexType&gt;</a:t>
                </a:r>
              </a:p>
              <a:p>
                <a:r>
                  <a:rPr lang="en-US" altLang="zh-CN" sz="375">
                    <a:latin typeface="Calibri" panose="020F0502020204030204" pitchFamily="34" charset="0"/>
                  </a:rPr>
                  <a:t>                           &lt;xs:sequence&gt;</a:t>
                </a:r>
              </a:p>
              <a:p>
                <a:r>
                  <a:rPr lang="en-US" altLang="zh-CN" sz="375">
                    <a:latin typeface="Calibri" panose="020F0502020204030204" pitchFamily="34" charset="0"/>
                  </a:rPr>
                  <a:t>                             &lt;xs:element name="title" type="xs:string"/&gt;</a:t>
                </a:r>
              </a:p>
              <a:p>
                <a:r>
                  <a:rPr lang="en-US" altLang="zh-CN" sz="375">
                    <a:latin typeface="Calibri" panose="020F0502020204030204" pitchFamily="34" charset="0"/>
                  </a:rPr>
                  <a:t>                             &lt;xs:element name="author" type="xs:string"/&gt;</a:t>
                </a:r>
              </a:p>
              <a:p>
                <a:r>
                  <a:rPr lang="en-US" altLang="zh-CN" sz="375">
                    <a:latin typeface="Calibri" panose="020F0502020204030204" pitchFamily="34" charset="0"/>
                  </a:rPr>
                  <a:t>                             &lt;xs:element name="character" minOccurs="0" maxOccurs="unbounded"&gt;</a:t>
                </a:r>
              </a:p>
              <a:p>
                <a:r>
                  <a:rPr lang="en-US" altLang="zh-CN" sz="375">
                    <a:latin typeface="Calibri" panose="020F0502020204030204" pitchFamily="34" charset="0"/>
                  </a:rPr>
                  <a:t>                               &lt;xs:complexType&gt;</a:t>
                </a:r>
              </a:p>
              <a:p>
                <a:r>
                  <a:rPr lang="en-US" altLang="zh-CN" sz="375">
                    <a:latin typeface="Calibri" panose="020F0502020204030204" pitchFamily="34" charset="0"/>
                  </a:rPr>
                  <a:t>                                 &lt;xs:sequence&gt;</a:t>
                </a:r>
              </a:p>
              <a:p>
                <a:r>
                  <a:rPr lang="en-US" altLang="zh-CN" sz="375">
                    <a:latin typeface="Calibri" panose="020F0502020204030204" pitchFamily="34" charset="0"/>
                  </a:rPr>
                  <a:t>                                   &lt;xs:element name="name" type="xs:string"/&gt;</a:t>
                </a:r>
              </a:p>
              <a:p>
                <a:r>
                  <a:rPr lang="en-US" altLang="zh-CN" sz="375">
                    <a:latin typeface="Calibri" panose="020F0502020204030204" pitchFamily="34" charset="0"/>
                  </a:rPr>
                  <a:t>                                   &lt;xs:element name="friend-of" type="xs:string" minOccurs="0"</a:t>
                </a:r>
              </a:p>
              <a:p>
                <a:r>
                  <a:rPr lang="en-US" altLang="zh-CN" sz="375">
                    <a:latin typeface="Calibri" panose="020F0502020204030204" pitchFamily="34" charset="0"/>
                  </a:rPr>
                  <a:t>                                                    maxOccurs="unbounded"/&gt;</a:t>
                </a:r>
              </a:p>
              <a:p>
                <a:r>
                  <a:rPr lang="en-US" altLang="zh-CN" sz="375">
                    <a:latin typeface="Calibri" panose="020F0502020204030204" pitchFamily="34" charset="0"/>
                  </a:rPr>
                  <a:t>                                   &lt;xs:element name="since" type="xs:date"/&gt;</a:t>
                </a:r>
              </a:p>
              <a:p>
                <a:r>
                  <a:rPr lang="en-US" altLang="zh-CN" sz="375">
                    <a:latin typeface="Calibri" panose="020F0502020204030204" pitchFamily="34" charset="0"/>
                  </a:rPr>
                  <a:t>                                   &lt;xs:element name="qualification" type="xs:string"/&gt;</a:t>
                </a:r>
              </a:p>
              <a:p>
                <a:r>
                  <a:rPr lang="en-US" altLang="zh-CN" sz="375">
                    <a:latin typeface="Calibri" panose="020F0502020204030204" pitchFamily="34" charset="0"/>
                  </a:rPr>
                  <a:t>                                 &lt;/xs:sequence&gt;</a:t>
                </a:r>
              </a:p>
              <a:p>
                <a:r>
                  <a:rPr lang="en-US" altLang="zh-CN" sz="375">
                    <a:latin typeface="Calibri" panose="020F0502020204030204" pitchFamily="34" charset="0"/>
                  </a:rPr>
                  <a:t>                               &lt;/xs:complexType&gt;</a:t>
                </a:r>
              </a:p>
              <a:p>
                <a:r>
                  <a:rPr lang="en-US" altLang="zh-CN" sz="375">
                    <a:latin typeface="Calibri" panose="020F0502020204030204" pitchFamily="34" charset="0"/>
                  </a:rPr>
                  <a:t>                             &lt;/xs:element&gt;</a:t>
                </a:r>
              </a:p>
              <a:p>
                <a:r>
                  <a:rPr lang="en-US" altLang="zh-CN" sz="375">
                    <a:latin typeface="Calibri" panose="020F0502020204030204" pitchFamily="34" charset="0"/>
                  </a:rPr>
                  <a:t>                           &lt;/xs:sequence&gt;</a:t>
                </a:r>
              </a:p>
              <a:p>
                <a:r>
                  <a:rPr lang="en-US" altLang="zh-CN" sz="375">
                    <a:latin typeface="Calibri" panose="020F0502020204030204" pitchFamily="34" charset="0"/>
                  </a:rPr>
                  <a:t>                           &lt;xs:attribute name="isbn" type="xs:string"/&gt;</a:t>
                </a:r>
              </a:p>
              <a:p>
                <a:r>
                  <a:rPr lang="en-US" altLang="zh-CN" sz="375">
                    <a:latin typeface="Calibri" panose="020F0502020204030204" pitchFamily="34" charset="0"/>
                  </a:rPr>
                  <a:t>                         &lt;/xs:complexType&gt;</a:t>
                </a:r>
              </a:p>
              <a:p>
                <a:r>
                  <a:rPr lang="en-US" altLang="zh-CN" sz="375">
                    <a:latin typeface="Calibri" panose="020F0502020204030204" pitchFamily="34" charset="0"/>
                  </a:rPr>
                  <a:t>                       &lt;/xs:element&gt;</a:t>
                </a:r>
              </a:p>
              <a:p>
                <a:r>
                  <a:rPr lang="en-US" altLang="zh-CN" sz="375">
                    <a:latin typeface="Calibri" panose="020F0502020204030204" pitchFamily="34" charset="0"/>
                  </a:rPr>
                  <a:t>&lt;/xs:schema&gt;</a:t>
                </a:r>
              </a:p>
            </p:txBody>
          </p:sp>
          <p:sp>
            <p:nvSpPr>
              <p:cNvPr id="60" name="Text Box 38"/>
              <p:cNvSpPr txBox="1">
                <a:spLocks noChangeArrowheads="1"/>
              </p:cNvSpPr>
              <p:nvPr/>
            </p:nvSpPr>
            <p:spPr bwMode="auto">
              <a:xfrm>
                <a:off x="2592" y="1440"/>
                <a:ext cx="1267"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000000"/>
                    </a:solidFill>
                    <a:latin typeface="Calibri" panose="020F0502020204030204" pitchFamily="34" charset="0"/>
                  </a:rPr>
                  <a:t>XML Schema file 1 </a:t>
                </a:r>
              </a:p>
            </p:txBody>
          </p:sp>
        </p:grpSp>
        <p:grpSp>
          <p:nvGrpSpPr>
            <p:cNvPr id="61" name="Group 4"/>
            <p:cNvGrpSpPr>
              <a:grpSpLocks/>
            </p:cNvGrpSpPr>
            <p:nvPr/>
          </p:nvGrpSpPr>
          <p:grpSpPr bwMode="auto">
            <a:xfrm>
              <a:off x="457200" y="2620963"/>
              <a:ext cx="4060826" cy="3348039"/>
              <a:chOff x="1104" y="528"/>
              <a:chExt cx="2558" cy="2109"/>
            </a:xfrm>
          </p:grpSpPr>
          <p:pic>
            <p:nvPicPr>
              <p:cNvPr id="62"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94" y="528"/>
                <a:ext cx="1852" cy="20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3" name="Text Box 6"/>
              <p:cNvSpPr txBox="1">
                <a:spLocks noChangeArrowheads="1"/>
              </p:cNvSpPr>
              <p:nvPr/>
            </p:nvSpPr>
            <p:spPr bwMode="auto">
              <a:xfrm>
                <a:off x="1365" y="847"/>
                <a:ext cx="632"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Symbol" panose="05050102010706020507" pitchFamily="18" charset="2"/>
                  </a:rPr>
                  <a:t>&lt;title&gt;</a:t>
                </a:r>
              </a:p>
            </p:txBody>
          </p:sp>
          <p:sp>
            <p:nvSpPr>
              <p:cNvPr id="64" name="Text Box 7"/>
              <p:cNvSpPr txBox="1">
                <a:spLocks noChangeArrowheads="1"/>
              </p:cNvSpPr>
              <p:nvPr/>
            </p:nvSpPr>
            <p:spPr bwMode="auto">
              <a:xfrm>
                <a:off x="1393" y="1138"/>
                <a:ext cx="572"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Symbol" panose="05050102010706020507" pitchFamily="18" charset="2"/>
                  </a:rPr>
                  <a:t>&lt;time&gt;</a:t>
                </a:r>
              </a:p>
            </p:txBody>
          </p:sp>
          <p:sp>
            <p:nvSpPr>
              <p:cNvPr id="65" name="Text Box 8"/>
              <p:cNvSpPr txBox="1">
                <a:spLocks noChangeArrowheads="1"/>
              </p:cNvSpPr>
              <p:nvPr/>
            </p:nvSpPr>
            <p:spPr bwMode="auto">
              <a:xfrm>
                <a:off x="1423" y="1022"/>
                <a:ext cx="858"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Symbol" panose="05050102010706020507" pitchFamily="18" charset="2"/>
                  </a:rPr>
                  <a:t>&lt;speaker&gt;</a:t>
                </a:r>
              </a:p>
            </p:txBody>
          </p:sp>
          <p:sp>
            <p:nvSpPr>
              <p:cNvPr id="66" name="Text Box 9"/>
              <p:cNvSpPr txBox="1">
                <a:spLocks noChangeArrowheads="1"/>
              </p:cNvSpPr>
              <p:nvPr/>
            </p:nvSpPr>
            <p:spPr bwMode="auto">
              <a:xfrm>
                <a:off x="1336" y="1254"/>
                <a:ext cx="910"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Symbol" panose="05050102010706020507" pitchFamily="18" charset="2"/>
                  </a:rPr>
                  <a:t>&lt;location&gt;</a:t>
                </a:r>
              </a:p>
            </p:txBody>
          </p:sp>
          <p:sp>
            <p:nvSpPr>
              <p:cNvPr id="67" name="Text Box 10"/>
              <p:cNvSpPr txBox="1">
                <a:spLocks noChangeArrowheads="1"/>
              </p:cNvSpPr>
              <p:nvPr/>
            </p:nvSpPr>
            <p:spPr bwMode="auto">
              <a:xfrm>
                <a:off x="1104" y="1456"/>
                <a:ext cx="949"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Symbol" panose="05050102010706020507" pitchFamily="18" charset="2"/>
                  </a:rPr>
                  <a:t>&lt;abstract&gt;</a:t>
                </a:r>
              </a:p>
            </p:txBody>
          </p:sp>
          <p:sp>
            <p:nvSpPr>
              <p:cNvPr id="68" name="Text Box 11"/>
              <p:cNvSpPr txBox="1">
                <a:spLocks noChangeArrowheads="1"/>
              </p:cNvSpPr>
              <p:nvPr/>
            </p:nvSpPr>
            <p:spPr bwMode="auto">
              <a:xfrm>
                <a:off x="1104" y="2037"/>
                <a:ext cx="982"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Symbol" panose="05050102010706020507" pitchFamily="18" charset="2"/>
                  </a:rPr>
                  <a:t>&lt;biosketch&gt;</a:t>
                </a:r>
              </a:p>
            </p:txBody>
          </p:sp>
          <p:sp>
            <p:nvSpPr>
              <p:cNvPr id="69" name="Text Box 12"/>
              <p:cNvSpPr txBox="1">
                <a:spLocks noChangeArrowheads="1"/>
              </p:cNvSpPr>
              <p:nvPr/>
            </p:nvSpPr>
            <p:spPr bwMode="auto">
              <a:xfrm>
                <a:off x="1200" y="2352"/>
                <a:ext cx="632"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Symbol" panose="05050102010706020507" pitchFamily="18" charset="2"/>
                  </a:rPr>
                  <a:t>&lt;host&gt;</a:t>
                </a:r>
              </a:p>
            </p:txBody>
          </p:sp>
          <p:sp>
            <p:nvSpPr>
              <p:cNvPr id="70" name="Text Box 13"/>
              <p:cNvSpPr txBox="1">
                <a:spLocks noChangeArrowheads="1"/>
              </p:cNvSpPr>
              <p:nvPr/>
            </p:nvSpPr>
            <p:spPr bwMode="auto">
              <a:xfrm>
                <a:off x="2409" y="2385"/>
                <a:ext cx="672"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Symbol" panose="05050102010706020507" pitchFamily="18" charset="2"/>
                  </a:rPr>
                  <a:t>&lt;/host&gt;</a:t>
                </a:r>
              </a:p>
            </p:txBody>
          </p:sp>
          <p:sp>
            <p:nvSpPr>
              <p:cNvPr id="71" name="Text Box 14"/>
              <p:cNvSpPr txBox="1">
                <a:spLocks noChangeArrowheads="1"/>
              </p:cNvSpPr>
              <p:nvPr/>
            </p:nvSpPr>
            <p:spPr bwMode="auto">
              <a:xfrm>
                <a:off x="2640" y="2208"/>
                <a:ext cx="1022"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Symbol" panose="05050102010706020507" pitchFamily="18" charset="2"/>
                  </a:rPr>
                  <a:t>&lt;/biosketch&gt;</a:t>
                </a:r>
              </a:p>
            </p:txBody>
          </p:sp>
          <p:sp>
            <p:nvSpPr>
              <p:cNvPr id="72" name="Text Box 15"/>
              <p:cNvSpPr txBox="1">
                <a:spLocks noChangeArrowheads="1"/>
              </p:cNvSpPr>
              <p:nvPr/>
            </p:nvSpPr>
            <p:spPr bwMode="auto">
              <a:xfrm>
                <a:off x="2496" y="1872"/>
                <a:ext cx="990"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Symbol" panose="05050102010706020507" pitchFamily="18" charset="2"/>
                  </a:rPr>
                  <a:t>&lt;/abstract&gt;</a:t>
                </a:r>
              </a:p>
            </p:txBody>
          </p:sp>
          <p:sp>
            <p:nvSpPr>
              <p:cNvPr id="73" name="Text Box 16"/>
              <p:cNvSpPr txBox="1">
                <a:spLocks noChangeArrowheads="1"/>
              </p:cNvSpPr>
              <p:nvPr/>
            </p:nvSpPr>
            <p:spPr bwMode="auto">
              <a:xfrm>
                <a:off x="2592" y="1344"/>
                <a:ext cx="951"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Symbol" panose="05050102010706020507" pitchFamily="18" charset="2"/>
                  </a:rPr>
                  <a:t>&lt;/location&gt;</a:t>
                </a:r>
              </a:p>
            </p:txBody>
          </p:sp>
          <p:sp>
            <p:nvSpPr>
              <p:cNvPr id="74" name="Text Box 17"/>
              <p:cNvSpPr txBox="1">
                <a:spLocks noChangeArrowheads="1"/>
              </p:cNvSpPr>
              <p:nvPr/>
            </p:nvSpPr>
            <p:spPr bwMode="auto">
              <a:xfrm>
                <a:off x="2612" y="1167"/>
                <a:ext cx="613"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Symbol" panose="05050102010706020507" pitchFamily="18" charset="2"/>
                  </a:rPr>
                  <a:t>&lt;/time&gt;</a:t>
                </a:r>
              </a:p>
            </p:txBody>
          </p:sp>
          <p:sp>
            <p:nvSpPr>
              <p:cNvPr id="75" name="Text Box 18"/>
              <p:cNvSpPr txBox="1">
                <a:spLocks noChangeArrowheads="1"/>
              </p:cNvSpPr>
              <p:nvPr/>
            </p:nvSpPr>
            <p:spPr bwMode="auto">
              <a:xfrm>
                <a:off x="2641" y="1022"/>
                <a:ext cx="898"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Symbol" panose="05050102010706020507" pitchFamily="18" charset="2"/>
                  </a:rPr>
                  <a:t>&lt;/speaker&gt;</a:t>
                </a:r>
              </a:p>
            </p:txBody>
          </p:sp>
          <p:sp>
            <p:nvSpPr>
              <p:cNvPr id="76" name="Text Box 19"/>
              <p:cNvSpPr txBox="1">
                <a:spLocks noChangeArrowheads="1"/>
              </p:cNvSpPr>
              <p:nvPr/>
            </p:nvSpPr>
            <p:spPr bwMode="auto">
              <a:xfrm>
                <a:off x="2873" y="877"/>
                <a:ext cx="672"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Symbol" panose="05050102010706020507" pitchFamily="18" charset="2"/>
                  </a:rPr>
                  <a:t>&lt;/title&gt;</a:t>
                </a:r>
              </a:p>
            </p:txBody>
          </p:sp>
        </p:grpSp>
        <p:grpSp>
          <p:nvGrpSpPr>
            <p:cNvPr id="77" name="Group 20"/>
            <p:cNvGrpSpPr>
              <a:grpSpLocks/>
            </p:cNvGrpSpPr>
            <p:nvPr/>
          </p:nvGrpSpPr>
          <p:grpSpPr bwMode="auto">
            <a:xfrm>
              <a:off x="4953000" y="2620963"/>
              <a:ext cx="4022725" cy="3355974"/>
              <a:chOff x="1104" y="528"/>
              <a:chExt cx="2534" cy="2114"/>
            </a:xfrm>
          </p:grpSpPr>
          <p:pic>
            <p:nvPicPr>
              <p:cNvPr id="78" name="Picture 2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94" y="528"/>
                <a:ext cx="1852" cy="20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9" name="Text Box 22"/>
              <p:cNvSpPr txBox="1">
                <a:spLocks noChangeArrowheads="1"/>
              </p:cNvSpPr>
              <p:nvPr/>
            </p:nvSpPr>
            <p:spPr bwMode="auto">
              <a:xfrm>
                <a:off x="1365" y="852"/>
                <a:ext cx="563"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Comic Sans MS" panose="030F0702030302020204" pitchFamily="66" charset="0"/>
                  </a:rPr>
                  <a:t>&lt;title&gt;</a:t>
                </a:r>
              </a:p>
            </p:txBody>
          </p:sp>
          <p:sp>
            <p:nvSpPr>
              <p:cNvPr id="80" name="Text Box 23"/>
              <p:cNvSpPr txBox="1">
                <a:spLocks noChangeArrowheads="1"/>
              </p:cNvSpPr>
              <p:nvPr/>
            </p:nvSpPr>
            <p:spPr bwMode="auto">
              <a:xfrm>
                <a:off x="1393" y="1143"/>
                <a:ext cx="567"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Comic Sans MS" panose="030F0702030302020204" pitchFamily="66" charset="0"/>
                  </a:rPr>
                  <a:t>&lt;time&gt;</a:t>
                </a:r>
              </a:p>
            </p:txBody>
          </p:sp>
          <p:sp>
            <p:nvSpPr>
              <p:cNvPr id="81" name="Text Box 24"/>
              <p:cNvSpPr txBox="1">
                <a:spLocks noChangeArrowheads="1"/>
              </p:cNvSpPr>
              <p:nvPr/>
            </p:nvSpPr>
            <p:spPr bwMode="auto">
              <a:xfrm>
                <a:off x="1423" y="1027"/>
                <a:ext cx="796"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Comic Sans MS" panose="030F0702030302020204" pitchFamily="66" charset="0"/>
                  </a:rPr>
                  <a:t>&lt;speaker&gt;</a:t>
                </a:r>
              </a:p>
            </p:txBody>
          </p:sp>
          <p:sp>
            <p:nvSpPr>
              <p:cNvPr id="82" name="Text Box 25"/>
              <p:cNvSpPr txBox="1">
                <a:spLocks noChangeArrowheads="1"/>
              </p:cNvSpPr>
              <p:nvPr/>
            </p:nvSpPr>
            <p:spPr bwMode="auto">
              <a:xfrm>
                <a:off x="1336" y="1259"/>
                <a:ext cx="793"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Comic Sans MS" panose="030F0702030302020204" pitchFamily="66" charset="0"/>
                  </a:rPr>
                  <a:t>&lt;location&gt;</a:t>
                </a:r>
              </a:p>
            </p:txBody>
          </p:sp>
          <p:sp>
            <p:nvSpPr>
              <p:cNvPr id="83" name="Text Box 26"/>
              <p:cNvSpPr txBox="1">
                <a:spLocks noChangeArrowheads="1"/>
              </p:cNvSpPr>
              <p:nvPr/>
            </p:nvSpPr>
            <p:spPr bwMode="auto">
              <a:xfrm>
                <a:off x="1104" y="1461"/>
                <a:ext cx="853"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Comic Sans MS" panose="030F0702030302020204" pitchFamily="66" charset="0"/>
                  </a:rPr>
                  <a:t>&lt;abstract&gt;</a:t>
                </a:r>
              </a:p>
            </p:txBody>
          </p:sp>
          <p:sp>
            <p:nvSpPr>
              <p:cNvPr id="84" name="Text Box 27"/>
              <p:cNvSpPr txBox="1">
                <a:spLocks noChangeArrowheads="1"/>
              </p:cNvSpPr>
              <p:nvPr/>
            </p:nvSpPr>
            <p:spPr bwMode="auto">
              <a:xfrm>
                <a:off x="1104" y="2042"/>
                <a:ext cx="924"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Comic Sans MS" panose="030F0702030302020204" pitchFamily="66" charset="0"/>
                  </a:rPr>
                  <a:t>&lt;biosketch&gt;</a:t>
                </a:r>
              </a:p>
            </p:txBody>
          </p:sp>
          <p:sp>
            <p:nvSpPr>
              <p:cNvPr id="85" name="Text Box 28"/>
              <p:cNvSpPr txBox="1">
                <a:spLocks noChangeArrowheads="1"/>
              </p:cNvSpPr>
              <p:nvPr/>
            </p:nvSpPr>
            <p:spPr bwMode="auto">
              <a:xfrm>
                <a:off x="1200" y="2357"/>
                <a:ext cx="566"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dirty="0">
                    <a:solidFill>
                      <a:srgbClr val="FF0000"/>
                    </a:solidFill>
                    <a:latin typeface="Comic Sans MS" panose="030F0702030302020204" pitchFamily="66" charset="0"/>
                  </a:rPr>
                  <a:t>&lt;host&gt;</a:t>
                </a:r>
              </a:p>
            </p:txBody>
          </p:sp>
          <p:sp>
            <p:nvSpPr>
              <p:cNvPr id="86" name="Text Box 29"/>
              <p:cNvSpPr txBox="1">
                <a:spLocks noChangeArrowheads="1"/>
              </p:cNvSpPr>
              <p:nvPr/>
            </p:nvSpPr>
            <p:spPr bwMode="auto">
              <a:xfrm>
                <a:off x="2409" y="2390"/>
                <a:ext cx="640"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Comic Sans MS" panose="030F0702030302020204" pitchFamily="66" charset="0"/>
                  </a:rPr>
                  <a:t>&lt;/host&gt;</a:t>
                </a:r>
              </a:p>
            </p:txBody>
          </p:sp>
          <p:sp>
            <p:nvSpPr>
              <p:cNvPr id="87" name="Text Box 30"/>
              <p:cNvSpPr txBox="1">
                <a:spLocks noChangeArrowheads="1"/>
              </p:cNvSpPr>
              <p:nvPr/>
            </p:nvSpPr>
            <p:spPr bwMode="auto">
              <a:xfrm>
                <a:off x="2640" y="2213"/>
                <a:ext cx="998"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Comic Sans MS" panose="030F0702030302020204" pitchFamily="66" charset="0"/>
                  </a:rPr>
                  <a:t>&lt;/biosketch&gt;</a:t>
                </a:r>
              </a:p>
            </p:txBody>
          </p:sp>
          <p:sp>
            <p:nvSpPr>
              <p:cNvPr id="88" name="Text Box 31"/>
              <p:cNvSpPr txBox="1">
                <a:spLocks noChangeArrowheads="1"/>
              </p:cNvSpPr>
              <p:nvPr/>
            </p:nvSpPr>
            <p:spPr bwMode="auto">
              <a:xfrm>
                <a:off x="2496" y="1877"/>
                <a:ext cx="927"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Comic Sans MS" panose="030F0702030302020204" pitchFamily="66" charset="0"/>
                  </a:rPr>
                  <a:t>&lt;/abstract&gt;</a:t>
                </a:r>
              </a:p>
            </p:txBody>
          </p:sp>
          <p:sp>
            <p:nvSpPr>
              <p:cNvPr id="89" name="Text Box 32"/>
              <p:cNvSpPr txBox="1">
                <a:spLocks noChangeArrowheads="1"/>
              </p:cNvSpPr>
              <p:nvPr/>
            </p:nvSpPr>
            <p:spPr bwMode="auto">
              <a:xfrm>
                <a:off x="2592" y="1349"/>
                <a:ext cx="867"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Comic Sans MS" panose="030F0702030302020204" pitchFamily="66" charset="0"/>
                  </a:rPr>
                  <a:t>&lt;/location&gt;</a:t>
                </a:r>
              </a:p>
            </p:txBody>
          </p:sp>
          <p:sp>
            <p:nvSpPr>
              <p:cNvPr id="90" name="Text Box 33"/>
              <p:cNvSpPr txBox="1">
                <a:spLocks noChangeArrowheads="1"/>
              </p:cNvSpPr>
              <p:nvPr/>
            </p:nvSpPr>
            <p:spPr bwMode="auto">
              <a:xfrm>
                <a:off x="2612" y="1172"/>
                <a:ext cx="641"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Comic Sans MS" panose="030F0702030302020204" pitchFamily="66" charset="0"/>
                  </a:rPr>
                  <a:t>&lt;/time&gt;</a:t>
                </a:r>
              </a:p>
            </p:txBody>
          </p:sp>
          <p:sp>
            <p:nvSpPr>
              <p:cNvPr id="91" name="Text Box 34"/>
              <p:cNvSpPr txBox="1">
                <a:spLocks noChangeArrowheads="1"/>
              </p:cNvSpPr>
              <p:nvPr/>
            </p:nvSpPr>
            <p:spPr bwMode="auto">
              <a:xfrm>
                <a:off x="2641" y="1027"/>
                <a:ext cx="870"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Comic Sans MS" panose="030F0702030302020204" pitchFamily="66" charset="0"/>
                  </a:rPr>
                  <a:t>&lt;/speaker&gt;</a:t>
                </a:r>
              </a:p>
            </p:txBody>
          </p:sp>
          <p:sp>
            <p:nvSpPr>
              <p:cNvPr id="92" name="Text Box 35"/>
              <p:cNvSpPr txBox="1">
                <a:spLocks noChangeArrowheads="1"/>
              </p:cNvSpPr>
              <p:nvPr/>
            </p:nvSpPr>
            <p:spPr bwMode="auto">
              <a:xfrm>
                <a:off x="2873" y="882"/>
                <a:ext cx="637"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FF0000"/>
                    </a:solidFill>
                    <a:latin typeface="Comic Sans MS" panose="030F0702030302020204" pitchFamily="66" charset="0"/>
                  </a:rPr>
                  <a:t>&lt;/title&gt;</a:t>
                </a:r>
              </a:p>
            </p:txBody>
          </p:sp>
        </p:grpSp>
        <p:sp>
          <p:nvSpPr>
            <p:cNvPr id="93" name="Line 39"/>
            <p:cNvSpPr>
              <a:spLocks noChangeShapeType="1"/>
            </p:cNvSpPr>
            <p:nvPr/>
          </p:nvSpPr>
          <p:spPr bwMode="auto">
            <a:xfrm flipH="1">
              <a:off x="1447800" y="1219200"/>
              <a:ext cx="228600" cy="1992313"/>
            </a:xfrm>
            <a:prstGeom prst="line">
              <a:avLst/>
            </a:prstGeom>
            <a:noFill/>
            <a:ln w="38100">
              <a:solidFill>
                <a:srgbClr val="00FF0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94" name="Line 40"/>
            <p:cNvSpPr>
              <a:spLocks noChangeShapeType="1"/>
            </p:cNvSpPr>
            <p:nvPr/>
          </p:nvSpPr>
          <p:spPr bwMode="auto">
            <a:xfrm flipH="1">
              <a:off x="1295400" y="1828800"/>
              <a:ext cx="762000" cy="2449513"/>
            </a:xfrm>
            <a:prstGeom prst="line">
              <a:avLst/>
            </a:prstGeom>
            <a:noFill/>
            <a:ln w="38100">
              <a:solidFill>
                <a:srgbClr val="00FF0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95" name="Line 44"/>
            <p:cNvSpPr>
              <a:spLocks noChangeShapeType="1"/>
            </p:cNvSpPr>
            <p:nvPr/>
          </p:nvSpPr>
          <p:spPr bwMode="auto">
            <a:xfrm flipH="1">
              <a:off x="6019800" y="1230313"/>
              <a:ext cx="304800" cy="1981200"/>
            </a:xfrm>
            <a:prstGeom prst="line">
              <a:avLst/>
            </a:prstGeom>
            <a:noFill/>
            <a:ln w="38100">
              <a:solidFill>
                <a:srgbClr val="00FF0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96" name="Line 45"/>
            <p:cNvSpPr>
              <a:spLocks noChangeShapeType="1"/>
            </p:cNvSpPr>
            <p:nvPr/>
          </p:nvSpPr>
          <p:spPr bwMode="auto">
            <a:xfrm flipH="1">
              <a:off x="5867400" y="1839913"/>
              <a:ext cx="1447800" cy="2438400"/>
            </a:xfrm>
            <a:prstGeom prst="line">
              <a:avLst/>
            </a:prstGeom>
            <a:noFill/>
            <a:ln w="38100">
              <a:solidFill>
                <a:srgbClr val="00FF0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97" name="Line 46"/>
            <p:cNvSpPr>
              <a:spLocks noChangeShapeType="1"/>
            </p:cNvSpPr>
            <p:nvPr/>
          </p:nvSpPr>
          <p:spPr bwMode="auto">
            <a:xfrm flipV="1">
              <a:off x="2133600" y="1839913"/>
              <a:ext cx="5105400" cy="0"/>
            </a:xfrm>
            <a:prstGeom prst="line">
              <a:avLst/>
            </a:prstGeom>
            <a:noFill/>
            <a:ln w="76200">
              <a:solidFill>
                <a:srgbClr val="111111"/>
              </a:solidFill>
              <a:prstDash val="sysDot"/>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98" name="Line 47"/>
            <p:cNvSpPr>
              <a:spLocks noChangeShapeType="1"/>
            </p:cNvSpPr>
            <p:nvPr/>
          </p:nvSpPr>
          <p:spPr bwMode="auto">
            <a:xfrm flipV="1">
              <a:off x="1828800" y="1230313"/>
              <a:ext cx="4343400" cy="0"/>
            </a:xfrm>
            <a:prstGeom prst="line">
              <a:avLst/>
            </a:prstGeom>
            <a:noFill/>
            <a:ln w="76200">
              <a:solidFill>
                <a:srgbClr val="111111"/>
              </a:solidFill>
              <a:prstDash val="sysDot"/>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grpSp>
          <p:nvGrpSpPr>
            <p:cNvPr id="100" name="Group 49"/>
            <p:cNvGrpSpPr>
              <a:grpSpLocks/>
            </p:cNvGrpSpPr>
            <p:nvPr/>
          </p:nvGrpSpPr>
          <p:grpSpPr bwMode="auto">
            <a:xfrm>
              <a:off x="3962400" y="1066800"/>
              <a:ext cx="457200" cy="609600"/>
              <a:chOff x="2688" y="624"/>
              <a:chExt cx="288" cy="384"/>
            </a:xfrm>
          </p:grpSpPr>
          <p:sp>
            <p:nvSpPr>
              <p:cNvPr id="101" name="Line 50"/>
              <p:cNvSpPr>
                <a:spLocks noChangeShapeType="1"/>
              </p:cNvSpPr>
              <p:nvPr/>
            </p:nvSpPr>
            <p:spPr bwMode="auto">
              <a:xfrm>
                <a:off x="2688" y="624"/>
                <a:ext cx="288" cy="384"/>
              </a:xfrm>
              <a:prstGeom prst="line">
                <a:avLst/>
              </a:prstGeom>
              <a:noFill/>
              <a:ln w="76200">
                <a:solidFill>
                  <a:srgbClr val="FF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02" name="Line 51"/>
              <p:cNvSpPr>
                <a:spLocks noChangeShapeType="1"/>
              </p:cNvSpPr>
              <p:nvPr/>
            </p:nvSpPr>
            <p:spPr bwMode="auto">
              <a:xfrm flipH="1">
                <a:off x="2688" y="624"/>
                <a:ext cx="288" cy="336"/>
              </a:xfrm>
              <a:prstGeom prst="line">
                <a:avLst/>
              </a:prstGeom>
              <a:noFill/>
              <a:ln w="76200">
                <a:solidFill>
                  <a:srgbClr val="FF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grpSp>
          <p:nvGrpSpPr>
            <p:cNvPr id="103" name="Group 52"/>
            <p:cNvGrpSpPr>
              <a:grpSpLocks/>
            </p:cNvGrpSpPr>
            <p:nvPr/>
          </p:nvGrpSpPr>
          <p:grpSpPr bwMode="auto">
            <a:xfrm>
              <a:off x="4724400" y="1600200"/>
              <a:ext cx="457200" cy="609600"/>
              <a:chOff x="2688" y="624"/>
              <a:chExt cx="288" cy="384"/>
            </a:xfrm>
          </p:grpSpPr>
          <p:sp>
            <p:nvSpPr>
              <p:cNvPr id="104" name="Line 53"/>
              <p:cNvSpPr>
                <a:spLocks noChangeShapeType="1"/>
              </p:cNvSpPr>
              <p:nvPr/>
            </p:nvSpPr>
            <p:spPr bwMode="auto">
              <a:xfrm>
                <a:off x="2688" y="624"/>
                <a:ext cx="288" cy="384"/>
              </a:xfrm>
              <a:prstGeom prst="line">
                <a:avLst/>
              </a:prstGeom>
              <a:noFill/>
              <a:ln w="76200">
                <a:solidFill>
                  <a:srgbClr val="FF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05" name="Line 54"/>
              <p:cNvSpPr>
                <a:spLocks noChangeShapeType="1"/>
              </p:cNvSpPr>
              <p:nvPr/>
            </p:nvSpPr>
            <p:spPr bwMode="auto">
              <a:xfrm flipH="1">
                <a:off x="2688" y="624"/>
                <a:ext cx="288" cy="336"/>
              </a:xfrm>
              <a:prstGeom prst="line">
                <a:avLst/>
              </a:prstGeom>
              <a:noFill/>
              <a:ln w="76200">
                <a:solidFill>
                  <a:srgbClr val="FF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grpSp>
    </p:spTree>
    <p:extLst>
      <p:ext uri="{BB962C8B-B14F-4D97-AF65-F5344CB8AC3E}">
        <p14:creationId xmlns:p14="http://schemas.microsoft.com/office/powerpoint/2010/main" val="249911315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An ontology level is needed</a:t>
            </a:r>
            <a:endParaRPr lang="zh-CN" altLang="en-US" dirty="0"/>
          </a:p>
        </p:txBody>
      </p:sp>
      <p:grpSp>
        <p:nvGrpSpPr>
          <p:cNvPr id="21" name="组合 20"/>
          <p:cNvGrpSpPr/>
          <p:nvPr/>
        </p:nvGrpSpPr>
        <p:grpSpPr>
          <a:xfrm>
            <a:off x="539552" y="1556792"/>
            <a:ext cx="8280598" cy="4752528"/>
            <a:chOff x="333375" y="1298575"/>
            <a:chExt cx="8397735" cy="4025900"/>
          </a:xfrm>
        </p:grpSpPr>
        <p:grpSp>
          <p:nvGrpSpPr>
            <p:cNvPr id="4" name="Group 3"/>
            <p:cNvGrpSpPr>
              <a:grpSpLocks/>
            </p:cNvGrpSpPr>
            <p:nvPr/>
          </p:nvGrpSpPr>
          <p:grpSpPr bwMode="auto">
            <a:xfrm>
              <a:off x="333375" y="3051175"/>
              <a:ext cx="3171825" cy="2273300"/>
              <a:chOff x="384" y="1776"/>
              <a:chExt cx="2164" cy="1432"/>
            </a:xfrm>
          </p:grpSpPr>
          <p:sp>
            <p:nvSpPr>
              <p:cNvPr id="5" name="Text Box 4"/>
              <p:cNvSpPr txBox="1">
                <a:spLocks noChangeArrowheads="1"/>
              </p:cNvSpPr>
              <p:nvPr/>
            </p:nvSpPr>
            <p:spPr bwMode="auto">
              <a:xfrm>
                <a:off x="572" y="2016"/>
                <a:ext cx="1976" cy="1192"/>
              </a:xfrm>
              <a:prstGeom prst="rect">
                <a:avLst/>
              </a:prstGeom>
              <a:solidFill>
                <a:srgbClr val="DDDDDD"/>
              </a:solidFill>
              <a:ln w="57150">
                <a:solidFill>
                  <a:srgbClr val="000000"/>
                </a:solidFill>
                <a:miter lim="800000"/>
                <a:headEnd/>
                <a:tailEnd/>
              </a:ln>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375">
                    <a:solidFill>
                      <a:srgbClr val="000000"/>
                    </a:solidFill>
                    <a:latin typeface="Calibri" panose="020F0502020204030204" pitchFamily="34" charset="0"/>
                  </a:rPr>
                  <a:t>&lt;?xml version="1.0" encoding="utf-8"?&gt;</a:t>
                </a:r>
              </a:p>
              <a:p>
                <a:r>
                  <a:rPr lang="en-US" altLang="zh-CN" sz="375">
                    <a:solidFill>
                      <a:srgbClr val="000000"/>
                    </a:solidFill>
                    <a:latin typeface="Calibri" panose="020F0502020204030204" pitchFamily="34" charset="0"/>
                  </a:rPr>
                  <a:t>  &lt;xs:schema xmlns:xs="http://www.w3.org/2001/XMLSchema"&gt;</a:t>
                </a:r>
              </a:p>
              <a:p>
                <a:r>
                  <a:rPr lang="en-US" altLang="zh-CN" sz="375">
                    <a:solidFill>
                      <a:srgbClr val="000000"/>
                    </a:solidFill>
                    <a:latin typeface="Calibri" panose="020F0502020204030204" pitchFamily="34" charset="0"/>
                  </a:rPr>
                  <a:t>    &lt;xs:element name="book"&gt;</a:t>
                </a:r>
              </a:p>
              <a:p>
                <a:r>
                  <a:rPr lang="en-US" altLang="zh-CN" sz="375">
                    <a:solidFill>
                      <a:srgbClr val="000000"/>
                    </a:solidFill>
                    <a:latin typeface="Calibri" panose="020F0502020204030204" pitchFamily="34" charset="0"/>
                  </a:rPr>
                  <a:t>                         &lt;xs:complexType&gt;</a:t>
                </a:r>
              </a:p>
              <a:p>
                <a:r>
                  <a:rPr lang="en-US" altLang="zh-CN" sz="375">
                    <a:solidFill>
                      <a:srgbClr val="000000"/>
                    </a:solidFill>
                    <a:latin typeface="Calibri" panose="020F0502020204030204" pitchFamily="34" charset="0"/>
                  </a:rPr>
                  <a:t>                           &lt;xs:sequence&gt;</a:t>
                </a:r>
              </a:p>
              <a:p>
                <a:r>
                  <a:rPr lang="en-US" altLang="zh-CN" sz="375">
                    <a:solidFill>
                      <a:srgbClr val="000000"/>
                    </a:solidFill>
                    <a:latin typeface="Calibri" panose="020F0502020204030204" pitchFamily="34" charset="0"/>
                  </a:rPr>
                  <a:t>                             &lt;xs:element name="title" type="xs:string"/&gt;</a:t>
                </a:r>
              </a:p>
              <a:p>
                <a:r>
                  <a:rPr lang="en-US" altLang="zh-CN" sz="375">
                    <a:solidFill>
                      <a:srgbClr val="000000"/>
                    </a:solidFill>
                    <a:latin typeface="Calibri" panose="020F0502020204030204" pitchFamily="34" charset="0"/>
                  </a:rPr>
                  <a:t>                             &lt;xs:element name="author" type="xs:string"/&gt;</a:t>
                </a:r>
              </a:p>
              <a:p>
                <a:r>
                  <a:rPr lang="en-US" altLang="zh-CN" sz="375">
                    <a:solidFill>
                      <a:srgbClr val="000000"/>
                    </a:solidFill>
                    <a:latin typeface="Calibri" panose="020F0502020204030204" pitchFamily="34" charset="0"/>
                  </a:rPr>
                  <a:t>                             &lt;xs:element name="character" minOccurs="0" maxOccurs="unbounded"&gt;</a:t>
                </a:r>
              </a:p>
              <a:p>
                <a:r>
                  <a:rPr lang="en-US" altLang="zh-CN" sz="375">
                    <a:solidFill>
                      <a:srgbClr val="000000"/>
                    </a:solidFill>
                    <a:latin typeface="Calibri" panose="020F0502020204030204" pitchFamily="34" charset="0"/>
                  </a:rPr>
                  <a:t>                               &lt;xs:complexType&gt;</a:t>
                </a:r>
              </a:p>
              <a:p>
                <a:r>
                  <a:rPr lang="en-US" altLang="zh-CN" sz="375">
                    <a:solidFill>
                      <a:srgbClr val="000000"/>
                    </a:solidFill>
                    <a:latin typeface="Calibri" panose="020F0502020204030204" pitchFamily="34" charset="0"/>
                  </a:rPr>
                  <a:t>                                 &lt;xs:sequence&gt;</a:t>
                </a:r>
              </a:p>
              <a:p>
                <a:r>
                  <a:rPr lang="en-US" altLang="zh-CN" sz="375">
                    <a:solidFill>
                      <a:srgbClr val="000000"/>
                    </a:solidFill>
                    <a:latin typeface="Calibri" panose="020F0502020204030204" pitchFamily="34" charset="0"/>
                  </a:rPr>
                  <a:t>                                   &lt;xs:element name="name" type="xs:string"/&gt;</a:t>
                </a:r>
              </a:p>
              <a:p>
                <a:r>
                  <a:rPr lang="en-US" altLang="zh-CN" sz="375">
                    <a:solidFill>
                      <a:srgbClr val="000000"/>
                    </a:solidFill>
                    <a:latin typeface="Calibri" panose="020F0502020204030204" pitchFamily="34" charset="0"/>
                  </a:rPr>
                  <a:t>                                   &lt;xs:element name="friend-of" type="xs:string" minOccurs="0"</a:t>
                </a:r>
              </a:p>
              <a:p>
                <a:r>
                  <a:rPr lang="en-US" altLang="zh-CN" sz="375">
                    <a:solidFill>
                      <a:srgbClr val="000000"/>
                    </a:solidFill>
                    <a:latin typeface="Calibri" panose="020F0502020204030204" pitchFamily="34" charset="0"/>
                  </a:rPr>
                  <a:t>                                                    maxOccurs="unbounded"/&gt;</a:t>
                </a:r>
              </a:p>
              <a:p>
                <a:r>
                  <a:rPr lang="en-US" altLang="zh-CN" sz="375">
                    <a:solidFill>
                      <a:srgbClr val="000000"/>
                    </a:solidFill>
                    <a:latin typeface="Calibri" panose="020F0502020204030204" pitchFamily="34" charset="0"/>
                  </a:rPr>
                  <a:t>                                   &lt;xs:element name="since" type="xs:date"/&gt;</a:t>
                </a:r>
              </a:p>
              <a:p>
                <a:r>
                  <a:rPr lang="en-US" altLang="zh-CN" sz="375">
                    <a:solidFill>
                      <a:srgbClr val="000000"/>
                    </a:solidFill>
                    <a:latin typeface="Calibri" panose="020F0502020204030204" pitchFamily="34" charset="0"/>
                  </a:rPr>
                  <a:t>                                   &lt;xs:element name="qualification" type="xs:string"/&gt;</a:t>
                </a:r>
              </a:p>
              <a:p>
                <a:r>
                  <a:rPr lang="en-US" altLang="zh-CN" sz="375">
                    <a:solidFill>
                      <a:srgbClr val="000000"/>
                    </a:solidFill>
                    <a:latin typeface="Calibri" panose="020F0502020204030204" pitchFamily="34" charset="0"/>
                  </a:rPr>
                  <a:t>                                 &lt;/xs:sequence&gt;</a:t>
                </a:r>
              </a:p>
              <a:p>
                <a:r>
                  <a:rPr lang="en-US" altLang="zh-CN" sz="375">
                    <a:solidFill>
                      <a:srgbClr val="000000"/>
                    </a:solidFill>
                    <a:latin typeface="Calibri" panose="020F0502020204030204" pitchFamily="34" charset="0"/>
                  </a:rPr>
                  <a:t>                               &lt;/xs:complexType&gt;</a:t>
                </a:r>
              </a:p>
              <a:p>
                <a:r>
                  <a:rPr lang="en-US" altLang="zh-CN" sz="375">
                    <a:solidFill>
                      <a:srgbClr val="000000"/>
                    </a:solidFill>
                    <a:latin typeface="Calibri" panose="020F0502020204030204" pitchFamily="34" charset="0"/>
                  </a:rPr>
                  <a:t>                             &lt;/xs:element&gt;</a:t>
                </a:r>
              </a:p>
              <a:p>
                <a:r>
                  <a:rPr lang="en-US" altLang="zh-CN" sz="375">
                    <a:solidFill>
                      <a:srgbClr val="000000"/>
                    </a:solidFill>
                    <a:latin typeface="Calibri" panose="020F0502020204030204" pitchFamily="34" charset="0"/>
                  </a:rPr>
                  <a:t>                           &lt;/xs:sequence&gt;</a:t>
                </a:r>
              </a:p>
              <a:p>
                <a:r>
                  <a:rPr lang="en-US" altLang="zh-CN" sz="375">
                    <a:solidFill>
                      <a:srgbClr val="000000"/>
                    </a:solidFill>
                    <a:latin typeface="Calibri" panose="020F0502020204030204" pitchFamily="34" charset="0"/>
                  </a:rPr>
                  <a:t>                           &lt;xs:attribute name="isbn" type="xs:string"/&gt;</a:t>
                </a:r>
              </a:p>
              <a:p>
                <a:r>
                  <a:rPr lang="en-US" altLang="zh-CN" sz="375">
                    <a:solidFill>
                      <a:srgbClr val="000000"/>
                    </a:solidFill>
                    <a:latin typeface="Calibri" panose="020F0502020204030204" pitchFamily="34" charset="0"/>
                  </a:rPr>
                  <a:t>                         &lt;/xs:complexType&gt;</a:t>
                </a:r>
              </a:p>
              <a:p>
                <a:r>
                  <a:rPr lang="en-US" altLang="zh-CN" sz="375">
                    <a:solidFill>
                      <a:srgbClr val="000000"/>
                    </a:solidFill>
                    <a:latin typeface="Calibri" panose="020F0502020204030204" pitchFamily="34" charset="0"/>
                  </a:rPr>
                  <a:t>                       &lt;/xs:element&gt;</a:t>
                </a:r>
              </a:p>
              <a:p>
                <a:r>
                  <a:rPr lang="en-US" altLang="zh-CN" sz="375">
                    <a:solidFill>
                      <a:srgbClr val="000000"/>
                    </a:solidFill>
                    <a:latin typeface="Calibri" panose="020F0502020204030204" pitchFamily="34" charset="0"/>
                  </a:rPr>
                  <a:t>&lt;/xs:schema&gt;</a:t>
                </a:r>
              </a:p>
            </p:txBody>
          </p:sp>
          <p:sp>
            <p:nvSpPr>
              <p:cNvPr id="6" name="Text Box 5"/>
              <p:cNvSpPr txBox="1">
                <a:spLocks noChangeArrowheads="1"/>
              </p:cNvSpPr>
              <p:nvPr/>
            </p:nvSpPr>
            <p:spPr bwMode="auto">
              <a:xfrm>
                <a:off x="384" y="1776"/>
                <a:ext cx="1221"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000000"/>
                    </a:solidFill>
                    <a:latin typeface="Calibri" panose="020F0502020204030204" pitchFamily="34" charset="0"/>
                  </a:rPr>
                  <a:t>XML Ontology 1 </a:t>
                </a:r>
              </a:p>
            </p:txBody>
          </p:sp>
        </p:grpSp>
        <p:grpSp>
          <p:nvGrpSpPr>
            <p:cNvPr id="7" name="Group 6"/>
            <p:cNvGrpSpPr>
              <a:grpSpLocks/>
            </p:cNvGrpSpPr>
            <p:nvPr/>
          </p:nvGrpSpPr>
          <p:grpSpPr bwMode="auto">
            <a:xfrm>
              <a:off x="5181600" y="3051175"/>
              <a:ext cx="3549510" cy="2273300"/>
              <a:chOff x="3692" y="1776"/>
              <a:chExt cx="2423" cy="1432"/>
            </a:xfrm>
          </p:grpSpPr>
          <p:sp>
            <p:nvSpPr>
              <p:cNvPr id="8" name="Text Box 7"/>
              <p:cNvSpPr txBox="1">
                <a:spLocks noChangeArrowheads="1"/>
              </p:cNvSpPr>
              <p:nvPr/>
            </p:nvSpPr>
            <p:spPr bwMode="auto">
              <a:xfrm>
                <a:off x="3692" y="2016"/>
                <a:ext cx="1976" cy="1192"/>
              </a:xfrm>
              <a:prstGeom prst="rect">
                <a:avLst/>
              </a:prstGeom>
              <a:solidFill>
                <a:srgbClr val="DDDDDD"/>
              </a:solidFill>
              <a:ln w="57150">
                <a:solidFill>
                  <a:srgbClr val="000000"/>
                </a:solidFill>
                <a:miter lim="800000"/>
                <a:headEnd/>
                <a:tailEnd/>
              </a:ln>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375">
                    <a:solidFill>
                      <a:srgbClr val="000000"/>
                    </a:solidFill>
                    <a:latin typeface="Calibri" panose="020F0502020204030204" pitchFamily="34" charset="0"/>
                  </a:rPr>
                  <a:t>&lt;?xml version="1.0" encoding="utf-8"?&gt;</a:t>
                </a:r>
              </a:p>
              <a:p>
                <a:r>
                  <a:rPr lang="en-US" altLang="zh-CN" sz="375">
                    <a:solidFill>
                      <a:srgbClr val="000000"/>
                    </a:solidFill>
                    <a:latin typeface="Calibri" panose="020F0502020204030204" pitchFamily="34" charset="0"/>
                  </a:rPr>
                  <a:t>  &lt;xs:schema xmlns:xs="http://www.w3.org/2001/XMLSchema"&gt;</a:t>
                </a:r>
              </a:p>
              <a:p>
                <a:r>
                  <a:rPr lang="en-US" altLang="zh-CN" sz="375">
                    <a:solidFill>
                      <a:srgbClr val="000000"/>
                    </a:solidFill>
                    <a:latin typeface="Calibri" panose="020F0502020204030204" pitchFamily="34" charset="0"/>
                  </a:rPr>
                  <a:t>    &lt;xs:element name="book"&gt;</a:t>
                </a:r>
              </a:p>
              <a:p>
                <a:r>
                  <a:rPr lang="en-US" altLang="zh-CN" sz="375">
                    <a:solidFill>
                      <a:srgbClr val="000000"/>
                    </a:solidFill>
                    <a:latin typeface="Calibri" panose="020F0502020204030204" pitchFamily="34" charset="0"/>
                  </a:rPr>
                  <a:t>                         &lt;xs:complexType&gt;</a:t>
                </a:r>
              </a:p>
              <a:p>
                <a:r>
                  <a:rPr lang="en-US" altLang="zh-CN" sz="375">
                    <a:solidFill>
                      <a:srgbClr val="000000"/>
                    </a:solidFill>
                    <a:latin typeface="Calibri" panose="020F0502020204030204" pitchFamily="34" charset="0"/>
                  </a:rPr>
                  <a:t>                           &lt;xs:sequence&gt;</a:t>
                </a:r>
              </a:p>
              <a:p>
                <a:r>
                  <a:rPr lang="en-US" altLang="zh-CN" sz="375">
                    <a:solidFill>
                      <a:srgbClr val="000000"/>
                    </a:solidFill>
                    <a:latin typeface="Calibri" panose="020F0502020204030204" pitchFamily="34" charset="0"/>
                  </a:rPr>
                  <a:t>                             &lt;xs:element name="title" type="xs:string"/&gt;</a:t>
                </a:r>
              </a:p>
              <a:p>
                <a:r>
                  <a:rPr lang="en-US" altLang="zh-CN" sz="375">
                    <a:solidFill>
                      <a:srgbClr val="000000"/>
                    </a:solidFill>
                    <a:latin typeface="Calibri" panose="020F0502020204030204" pitchFamily="34" charset="0"/>
                  </a:rPr>
                  <a:t>                             &lt;xs:element name="author" type="xs:string"/&gt;</a:t>
                </a:r>
              </a:p>
              <a:p>
                <a:r>
                  <a:rPr lang="en-US" altLang="zh-CN" sz="375">
                    <a:solidFill>
                      <a:srgbClr val="000000"/>
                    </a:solidFill>
                    <a:latin typeface="Calibri" panose="020F0502020204030204" pitchFamily="34" charset="0"/>
                  </a:rPr>
                  <a:t>                             &lt;xs:element name="character" minOccurs="0" maxOccurs="unbounded"&gt;</a:t>
                </a:r>
              </a:p>
              <a:p>
                <a:r>
                  <a:rPr lang="en-US" altLang="zh-CN" sz="375">
                    <a:solidFill>
                      <a:srgbClr val="000000"/>
                    </a:solidFill>
                    <a:latin typeface="Calibri" panose="020F0502020204030204" pitchFamily="34" charset="0"/>
                  </a:rPr>
                  <a:t>                               &lt;xs:complexType&gt;</a:t>
                </a:r>
              </a:p>
              <a:p>
                <a:r>
                  <a:rPr lang="en-US" altLang="zh-CN" sz="375">
                    <a:solidFill>
                      <a:srgbClr val="000000"/>
                    </a:solidFill>
                    <a:latin typeface="Calibri" panose="020F0502020204030204" pitchFamily="34" charset="0"/>
                  </a:rPr>
                  <a:t>                                 &lt;xs:sequence&gt;</a:t>
                </a:r>
              </a:p>
              <a:p>
                <a:r>
                  <a:rPr lang="en-US" altLang="zh-CN" sz="375">
                    <a:solidFill>
                      <a:srgbClr val="000000"/>
                    </a:solidFill>
                    <a:latin typeface="Calibri" panose="020F0502020204030204" pitchFamily="34" charset="0"/>
                  </a:rPr>
                  <a:t>                                   &lt;xs:element name="name" type="xs:string"/&gt;</a:t>
                </a:r>
              </a:p>
              <a:p>
                <a:r>
                  <a:rPr lang="en-US" altLang="zh-CN" sz="375">
                    <a:solidFill>
                      <a:srgbClr val="000000"/>
                    </a:solidFill>
                    <a:latin typeface="Calibri" panose="020F0502020204030204" pitchFamily="34" charset="0"/>
                  </a:rPr>
                  <a:t>                                   &lt;xs:element name="friend-of" type="xs:string" minOccurs="0"</a:t>
                </a:r>
              </a:p>
              <a:p>
                <a:r>
                  <a:rPr lang="en-US" altLang="zh-CN" sz="375">
                    <a:solidFill>
                      <a:srgbClr val="000000"/>
                    </a:solidFill>
                    <a:latin typeface="Calibri" panose="020F0502020204030204" pitchFamily="34" charset="0"/>
                  </a:rPr>
                  <a:t>                                                    maxOccurs="unbounded"/&gt;</a:t>
                </a:r>
              </a:p>
              <a:p>
                <a:r>
                  <a:rPr lang="en-US" altLang="zh-CN" sz="375">
                    <a:solidFill>
                      <a:srgbClr val="000000"/>
                    </a:solidFill>
                    <a:latin typeface="Calibri" panose="020F0502020204030204" pitchFamily="34" charset="0"/>
                  </a:rPr>
                  <a:t>                                   &lt;xs:element name="since" type="xs:date"/&gt;</a:t>
                </a:r>
              </a:p>
              <a:p>
                <a:r>
                  <a:rPr lang="en-US" altLang="zh-CN" sz="375">
                    <a:solidFill>
                      <a:srgbClr val="000000"/>
                    </a:solidFill>
                    <a:latin typeface="Calibri" panose="020F0502020204030204" pitchFamily="34" charset="0"/>
                  </a:rPr>
                  <a:t>                                   &lt;xs:element name="qualification" type="xs:string"/&gt;</a:t>
                </a:r>
              </a:p>
              <a:p>
                <a:r>
                  <a:rPr lang="en-US" altLang="zh-CN" sz="375">
                    <a:solidFill>
                      <a:srgbClr val="000000"/>
                    </a:solidFill>
                    <a:latin typeface="Calibri" panose="020F0502020204030204" pitchFamily="34" charset="0"/>
                  </a:rPr>
                  <a:t>                                 &lt;/xs:sequence&gt;</a:t>
                </a:r>
              </a:p>
              <a:p>
                <a:r>
                  <a:rPr lang="en-US" altLang="zh-CN" sz="375">
                    <a:solidFill>
                      <a:srgbClr val="000000"/>
                    </a:solidFill>
                    <a:latin typeface="Calibri" panose="020F0502020204030204" pitchFamily="34" charset="0"/>
                  </a:rPr>
                  <a:t>                               &lt;/xs:complexType&gt;</a:t>
                </a:r>
              </a:p>
              <a:p>
                <a:r>
                  <a:rPr lang="en-US" altLang="zh-CN" sz="375">
                    <a:solidFill>
                      <a:srgbClr val="000000"/>
                    </a:solidFill>
                    <a:latin typeface="Calibri" panose="020F0502020204030204" pitchFamily="34" charset="0"/>
                  </a:rPr>
                  <a:t>                             &lt;/xs:element&gt;</a:t>
                </a:r>
              </a:p>
              <a:p>
                <a:r>
                  <a:rPr lang="en-US" altLang="zh-CN" sz="375">
                    <a:solidFill>
                      <a:srgbClr val="000000"/>
                    </a:solidFill>
                    <a:latin typeface="Calibri" panose="020F0502020204030204" pitchFamily="34" charset="0"/>
                  </a:rPr>
                  <a:t>                           &lt;/xs:sequence&gt;</a:t>
                </a:r>
              </a:p>
              <a:p>
                <a:r>
                  <a:rPr lang="en-US" altLang="zh-CN" sz="375">
                    <a:solidFill>
                      <a:srgbClr val="000000"/>
                    </a:solidFill>
                    <a:latin typeface="Calibri" panose="020F0502020204030204" pitchFamily="34" charset="0"/>
                  </a:rPr>
                  <a:t>                           &lt;xs:attribute name="isbn" type="xs:string"/&gt;</a:t>
                </a:r>
              </a:p>
              <a:p>
                <a:r>
                  <a:rPr lang="en-US" altLang="zh-CN" sz="375">
                    <a:solidFill>
                      <a:srgbClr val="000000"/>
                    </a:solidFill>
                    <a:latin typeface="Calibri" panose="020F0502020204030204" pitchFamily="34" charset="0"/>
                  </a:rPr>
                  <a:t>                         &lt;/xs:complexType&gt;</a:t>
                </a:r>
              </a:p>
              <a:p>
                <a:r>
                  <a:rPr lang="en-US" altLang="zh-CN" sz="375">
                    <a:solidFill>
                      <a:srgbClr val="000000"/>
                    </a:solidFill>
                    <a:latin typeface="Calibri" panose="020F0502020204030204" pitchFamily="34" charset="0"/>
                  </a:rPr>
                  <a:t>                       &lt;/xs:element&gt;</a:t>
                </a:r>
              </a:p>
              <a:p>
                <a:r>
                  <a:rPr lang="en-US" altLang="zh-CN" sz="375">
                    <a:solidFill>
                      <a:srgbClr val="000000"/>
                    </a:solidFill>
                    <a:latin typeface="Calibri" panose="020F0502020204030204" pitchFamily="34" charset="0"/>
                  </a:rPr>
                  <a:t>&lt;/xs:schema&gt;</a:t>
                </a:r>
              </a:p>
            </p:txBody>
          </p:sp>
          <p:sp>
            <p:nvSpPr>
              <p:cNvPr id="9" name="Text Box 8"/>
              <p:cNvSpPr txBox="1">
                <a:spLocks noChangeArrowheads="1"/>
              </p:cNvSpPr>
              <p:nvPr/>
            </p:nvSpPr>
            <p:spPr bwMode="auto">
              <a:xfrm>
                <a:off x="4848" y="1776"/>
                <a:ext cx="1267"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350">
                    <a:solidFill>
                      <a:srgbClr val="000000"/>
                    </a:solidFill>
                    <a:latin typeface="Calibri" panose="020F0502020204030204" pitchFamily="34" charset="0"/>
                  </a:rPr>
                  <a:t>XML Ontology 42</a:t>
                </a:r>
              </a:p>
            </p:txBody>
          </p:sp>
        </p:grpSp>
        <p:sp>
          <p:nvSpPr>
            <p:cNvPr id="10" name="Line 9"/>
            <p:cNvSpPr>
              <a:spLocks noChangeShapeType="1"/>
            </p:cNvSpPr>
            <p:nvPr/>
          </p:nvSpPr>
          <p:spPr bwMode="auto">
            <a:xfrm flipV="1">
              <a:off x="1828800" y="4727575"/>
              <a:ext cx="5105400" cy="0"/>
            </a:xfrm>
            <a:prstGeom prst="line">
              <a:avLst/>
            </a:prstGeom>
            <a:noFill/>
            <a:ln w="76200">
              <a:solidFill>
                <a:srgbClr val="FF0000"/>
              </a:solidFill>
              <a:prstDash val="sysDot"/>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11" name="Line 10"/>
            <p:cNvSpPr>
              <a:spLocks noChangeShapeType="1"/>
            </p:cNvSpPr>
            <p:nvPr/>
          </p:nvSpPr>
          <p:spPr bwMode="auto">
            <a:xfrm flipV="1">
              <a:off x="1524000" y="4117975"/>
              <a:ext cx="4343400" cy="0"/>
            </a:xfrm>
            <a:prstGeom prst="line">
              <a:avLst/>
            </a:prstGeom>
            <a:noFill/>
            <a:ln w="76200">
              <a:solidFill>
                <a:srgbClr val="FF0000"/>
              </a:solidFill>
              <a:prstDash val="sysDot"/>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12" name="Text Box 12"/>
            <p:cNvSpPr txBox="1">
              <a:spLocks noChangeArrowheads="1"/>
            </p:cNvSpPr>
            <p:nvPr/>
          </p:nvSpPr>
          <p:spPr bwMode="auto">
            <a:xfrm>
              <a:off x="3124200" y="1298575"/>
              <a:ext cx="2895600" cy="1892825"/>
            </a:xfrm>
            <a:prstGeom prst="rect">
              <a:avLst/>
            </a:prstGeom>
            <a:solidFill>
              <a:srgbClr val="DDDDDD"/>
            </a:solidFill>
            <a:ln w="57150">
              <a:solidFill>
                <a:srgbClr val="000000"/>
              </a:solidFill>
              <a:miter lim="800000"/>
              <a:headEnd/>
              <a:tailEnd/>
            </a:ln>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375">
                  <a:solidFill>
                    <a:srgbClr val="000000"/>
                  </a:solidFill>
                  <a:latin typeface="Calibri" panose="020F0502020204030204" pitchFamily="34" charset="0"/>
                </a:rPr>
                <a:t>&lt;?xml version="1.0" encoding="utf-8"?&gt;</a:t>
              </a:r>
            </a:p>
            <a:p>
              <a:r>
                <a:rPr lang="en-US" altLang="zh-CN" sz="375">
                  <a:solidFill>
                    <a:srgbClr val="000000"/>
                  </a:solidFill>
                  <a:latin typeface="Calibri" panose="020F0502020204030204" pitchFamily="34" charset="0"/>
                </a:rPr>
                <a:t>  &lt;xs:schema xmlns:xs="http://www.w3.org/2001/XMLSchema"&gt;</a:t>
              </a:r>
            </a:p>
            <a:p>
              <a:r>
                <a:rPr lang="en-US" altLang="zh-CN" sz="375">
                  <a:solidFill>
                    <a:srgbClr val="000000"/>
                  </a:solidFill>
                  <a:latin typeface="Calibri" panose="020F0502020204030204" pitchFamily="34" charset="0"/>
                </a:rPr>
                <a:t>    &lt;xs:element name="book"&gt;</a:t>
              </a:r>
            </a:p>
            <a:p>
              <a:r>
                <a:rPr lang="en-US" altLang="zh-CN" sz="375">
                  <a:solidFill>
                    <a:srgbClr val="000000"/>
                  </a:solidFill>
                  <a:latin typeface="Calibri" panose="020F0502020204030204" pitchFamily="34" charset="0"/>
                </a:rPr>
                <a:t>                         &lt;xs:complexType&gt;</a:t>
              </a:r>
            </a:p>
            <a:p>
              <a:r>
                <a:rPr lang="en-US" altLang="zh-CN" sz="375">
                  <a:solidFill>
                    <a:srgbClr val="000000"/>
                  </a:solidFill>
                  <a:latin typeface="Calibri" panose="020F0502020204030204" pitchFamily="34" charset="0"/>
                </a:rPr>
                <a:t>                           &lt;xs:sequence&gt;</a:t>
              </a:r>
            </a:p>
            <a:p>
              <a:r>
                <a:rPr lang="en-US" altLang="zh-CN" sz="375">
                  <a:solidFill>
                    <a:srgbClr val="000000"/>
                  </a:solidFill>
                  <a:latin typeface="Calibri" panose="020F0502020204030204" pitchFamily="34" charset="0"/>
                </a:rPr>
                <a:t>                             &lt;xs:element name="title" type="xs:string"/&gt;</a:t>
              </a:r>
            </a:p>
            <a:p>
              <a:r>
                <a:rPr lang="en-US" altLang="zh-CN" sz="375">
                  <a:solidFill>
                    <a:srgbClr val="000000"/>
                  </a:solidFill>
                  <a:latin typeface="Calibri" panose="020F0502020204030204" pitchFamily="34" charset="0"/>
                </a:rPr>
                <a:t>                             &lt;xs:element name="author" type="xs:string"/&gt;</a:t>
              </a:r>
            </a:p>
            <a:p>
              <a:r>
                <a:rPr lang="en-US" altLang="zh-CN" sz="375">
                  <a:solidFill>
                    <a:srgbClr val="000000"/>
                  </a:solidFill>
                  <a:latin typeface="Calibri" panose="020F0502020204030204" pitchFamily="34" charset="0"/>
                </a:rPr>
                <a:t>                             &lt;xs:element name="character" minOccurs="0" maxOccurs="unbounded"&gt;</a:t>
              </a:r>
            </a:p>
            <a:p>
              <a:r>
                <a:rPr lang="en-US" altLang="zh-CN" sz="375">
                  <a:solidFill>
                    <a:srgbClr val="000000"/>
                  </a:solidFill>
                  <a:latin typeface="Calibri" panose="020F0502020204030204" pitchFamily="34" charset="0"/>
                </a:rPr>
                <a:t>                               &lt;xs:complexType&gt;</a:t>
              </a:r>
            </a:p>
            <a:p>
              <a:r>
                <a:rPr lang="en-US" altLang="zh-CN" sz="375">
                  <a:solidFill>
                    <a:srgbClr val="000000"/>
                  </a:solidFill>
                  <a:latin typeface="Calibri" panose="020F0502020204030204" pitchFamily="34" charset="0"/>
                </a:rPr>
                <a:t>                                 &lt;xs:sequence&gt;</a:t>
              </a:r>
            </a:p>
            <a:p>
              <a:r>
                <a:rPr lang="en-US" altLang="zh-CN" sz="375">
                  <a:solidFill>
                    <a:srgbClr val="000000"/>
                  </a:solidFill>
                  <a:latin typeface="Calibri" panose="020F0502020204030204" pitchFamily="34" charset="0"/>
                </a:rPr>
                <a:t>                                   &lt;xs:element name="name" type="xs:string"/&gt;</a:t>
              </a:r>
            </a:p>
            <a:p>
              <a:r>
                <a:rPr lang="en-US" altLang="zh-CN" sz="375">
                  <a:solidFill>
                    <a:srgbClr val="000000"/>
                  </a:solidFill>
                  <a:latin typeface="Calibri" panose="020F0502020204030204" pitchFamily="34" charset="0"/>
                </a:rPr>
                <a:t>                                   &lt;xs:element name="friend-of" type="xs:string" minOccurs="0"</a:t>
              </a:r>
            </a:p>
            <a:p>
              <a:r>
                <a:rPr lang="en-US" altLang="zh-CN" sz="375">
                  <a:solidFill>
                    <a:srgbClr val="000000"/>
                  </a:solidFill>
                  <a:latin typeface="Calibri" panose="020F0502020204030204" pitchFamily="34" charset="0"/>
                </a:rPr>
                <a:t>                                                    maxOccurs="unbounded"/&gt;</a:t>
              </a:r>
            </a:p>
            <a:p>
              <a:r>
                <a:rPr lang="en-US" altLang="zh-CN" sz="375">
                  <a:solidFill>
                    <a:srgbClr val="000000"/>
                  </a:solidFill>
                  <a:latin typeface="Calibri" panose="020F0502020204030204" pitchFamily="34" charset="0"/>
                </a:rPr>
                <a:t>                                   &lt;xs:element name="since" type="xs:date"/&gt;</a:t>
              </a:r>
            </a:p>
            <a:p>
              <a:r>
                <a:rPr lang="en-US" altLang="zh-CN" sz="375">
                  <a:solidFill>
                    <a:srgbClr val="000000"/>
                  </a:solidFill>
                  <a:latin typeface="Calibri" panose="020F0502020204030204" pitchFamily="34" charset="0"/>
                </a:rPr>
                <a:t>                                   &lt;xs:element name="qualification" type="xs:string"/&gt;</a:t>
              </a:r>
            </a:p>
            <a:p>
              <a:r>
                <a:rPr lang="en-US" altLang="zh-CN" sz="375">
                  <a:solidFill>
                    <a:srgbClr val="000000"/>
                  </a:solidFill>
                  <a:latin typeface="Calibri" panose="020F0502020204030204" pitchFamily="34" charset="0"/>
                </a:rPr>
                <a:t>                                 &lt;/xs:sequence&gt;</a:t>
              </a:r>
            </a:p>
            <a:p>
              <a:r>
                <a:rPr lang="en-US" altLang="zh-CN" sz="375">
                  <a:solidFill>
                    <a:srgbClr val="000000"/>
                  </a:solidFill>
                  <a:latin typeface="Calibri" panose="020F0502020204030204" pitchFamily="34" charset="0"/>
                </a:rPr>
                <a:t>                               &lt;/xs:complexType&gt;</a:t>
              </a:r>
            </a:p>
            <a:p>
              <a:r>
                <a:rPr lang="en-US" altLang="zh-CN" sz="375">
                  <a:solidFill>
                    <a:srgbClr val="000000"/>
                  </a:solidFill>
                  <a:latin typeface="Calibri" panose="020F0502020204030204" pitchFamily="34" charset="0"/>
                </a:rPr>
                <a:t>                             &lt;/xs:element&gt;</a:t>
              </a:r>
            </a:p>
            <a:p>
              <a:r>
                <a:rPr lang="en-US" altLang="zh-CN" sz="375">
                  <a:solidFill>
                    <a:srgbClr val="000000"/>
                  </a:solidFill>
                  <a:latin typeface="Calibri" panose="020F0502020204030204" pitchFamily="34" charset="0"/>
                </a:rPr>
                <a:t>                           &lt;/xs:sequence&gt;</a:t>
              </a:r>
            </a:p>
            <a:p>
              <a:r>
                <a:rPr lang="en-US" altLang="zh-CN" sz="375">
                  <a:solidFill>
                    <a:srgbClr val="000000"/>
                  </a:solidFill>
                  <a:latin typeface="Calibri" panose="020F0502020204030204" pitchFamily="34" charset="0"/>
                </a:rPr>
                <a:t>                           &lt;xs:attribute name="isbn" type="xs:string"/&gt;</a:t>
              </a:r>
            </a:p>
            <a:p>
              <a:r>
                <a:rPr lang="en-US" altLang="zh-CN" sz="375">
                  <a:solidFill>
                    <a:srgbClr val="000000"/>
                  </a:solidFill>
                  <a:latin typeface="Calibri" panose="020F0502020204030204" pitchFamily="34" charset="0"/>
                </a:rPr>
                <a:t>                         &lt;/xs:complexType&gt;</a:t>
              </a:r>
            </a:p>
            <a:p>
              <a:r>
                <a:rPr lang="en-US" altLang="zh-CN" sz="375">
                  <a:solidFill>
                    <a:srgbClr val="000000"/>
                  </a:solidFill>
                  <a:latin typeface="Calibri" panose="020F0502020204030204" pitchFamily="34" charset="0"/>
                </a:rPr>
                <a:t>                       &lt;/xs:element&gt;</a:t>
              </a:r>
            </a:p>
            <a:p>
              <a:r>
                <a:rPr lang="en-US" altLang="zh-CN" sz="375">
                  <a:solidFill>
                    <a:srgbClr val="000000"/>
                  </a:solidFill>
                  <a:latin typeface="Calibri" panose="020F0502020204030204" pitchFamily="34" charset="0"/>
                </a:rPr>
                <a:t>&lt;/xs:schema&gt;</a:t>
              </a:r>
            </a:p>
          </p:txBody>
        </p:sp>
        <p:sp>
          <p:nvSpPr>
            <p:cNvPr id="13" name="Text Box 13"/>
            <p:cNvSpPr txBox="1">
              <a:spLocks noChangeArrowheads="1"/>
            </p:cNvSpPr>
            <p:nvPr/>
          </p:nvSpPr>
          <p:spPr bwMode="auto">
            <a:xfrm>
              <a:off x="1993453" y="1298575"/>
              <a:ext cx="1105347" cy="9541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r"/>
              <a:r>
                <a:rPr lang="en-US" altLang="zh-CN" sz="1350" dirty="0">
                  <a:solidFill>
                    <a:srgbClr val="000000"/>
                  </a:solidFill>
                  <a:latin typeface="Calibri" panose="020F0502020204030204" pitchFamily="34" charset="0"/>
                </a:rPr>
                <a:t>XML</a:t>
              </a:r>
              <a:br>
                <a:rPr lang="en-US" altLang="zh-CN" sz="1350" dirty="0">
                  <a:solidFill>
                    <a:srgbClr val="000000"/>
                  </a:solidFill>
                  <a:latin typeface="Calibri" panose="020F0502020204030204" pitchFamily="34" charset="0"/>
                </a:rPr>
              </a:br>
              <a:r>
                <a:rPr lang="en-US" altLang="zh-CN" sz="1350" dirty="0">
                  <a:solidFill>
                    <a:srgbClr val="000000"/>
                  </a:solidFill>
                  <a:latin typeface="Calibri" panose="020F0502020204030204" pitchFamily="34" charset="0"/>
                </a:rPr>
                <a:t>Ontology</a:t>
              </a:r>
              <a:br>
                <a:rPr lang="en-US" altLang="zh-CN" sz="1350" dirty="0">
                  <a:solidFill>
                    <a:srgbClr val="000000"/>
                  </a:solidFill>
                  <a:latin typeface="Calibri" panose="020F0502020204030204" pitchFamily="34" charset="0"/>
                </a:rPr>
              </a:br>
              <a:r>
                <a:rPr lang="en-US" altLang="zh-CN" sz="1350" dirty="0">
                  <a:solidFill>
                    <a:srgbClr val="000000"/>
                  </a:solidFill>
                  <a:latin typeface="Calibri" panose="020F0502020204030204" pitchFamily="34" charset="0"/>
                </a:rPr>
                <a:t>256 </a:t>
              </a:r>
            </a:p>
          </p:txBody>
        </p:sp>
        <p:sp>
          <p:nvSpPr>
            <p:cNvPr id="14" name="Line 14"/>
            <p:cNvSpPr>
              <a:spLocks noChangeShapeType="1"/>
            </p:cNvSpPr>
            <p:nvPr/>
          </p:nvSpPr>
          <p:spPr bwMode="auto">
            <a:xfrm flipV="1">
              <a:off x="1905000" y="1908175"/>
              <a:ext cx="2514600" cy="1524000"/>
            </a:xfrm>
            <a:prstGeom prst="line">
              <a:avLst/>
            </a:prstGeom>
            <a:noFill/>
            <a:ln w="7620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15" name="Line 15"/>
            <p:cNvSpPr>
              <a:spLocks noChangeShapeType="1"/>
            </p:cNvSpPr>
            <p:nvPr/>
          </p:nvSpPr>
          <p:spPr bwMode="auto">
            <a:xfrm flipH="1" flipV="1">
              <a:off x="4495800" y="1984375"/>
              <a:ext cx="2057400" cy="1447800"/>
            </a:xfrm>
            <a:prstGeom prst="line">
              <a:avLst/>
            </a:prstGeom>
            <a:noFill/>
            <a:ln w="7620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16" name="Text Box 16"/>
            <p:cNvSpPr txBox="1">
              <a:spLocks noChangeArrowheads="1"/>
            </p:cNvSpPr>
            <p:nvPr/>
          </p:nvSpPr>
          <p:spPr bwMode="auto">
            <a:xfrm>
              <a:off x="1881188" y="2593975"/>
              <a:ext cx="1056273"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500">
                  <a:solidFill>
                    <a:srgbClr val="FF0000"/>
                  </a:solidFill>
                  <a:latin typeface="Calibri" panose="020F0502020204030204" pitchFamily="34" charset="0"/>
                </a:rPr>
                <a:t>imports</a:t>
              </a:r>
            </a:p>
          </p:txBody>
        </p:sp>
        <p:sp>
          <p:nvSpPr>
            <p:cNvPr id="17" name="Text Box 17"/>
            <p:cNvSpPr txBox="1">
              <a:spLocks noChangeArrowheads="1"/>
            </p:cNvSpPr>
            <p:nvPr/>
          </p:nvSpPr>
          <p:spPr bwMode="auto">
            <a:xfrm>
              <a:off x="5961064" y="2746375"/>
              <a:ext cx="1056273"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500">
                  <a:solidFill>
                    <a:srgbClr val="FF0000"/>
                  </a:solidFill>
                  <a:latin typeface="Calibri" panose="020F0502020204030204" pitchFamily="34" charset="0"/>
                </a:rPr>
                <a:t>imports</a:t>
              </a:r>
            </a:p>
          </p:txBody>
        </p:sp>
        <p:sp>
          <p:nvSpPr>
            <p:cNvPr id="18" name="Text Box 18"/>
            <p:cNvSpPr txBox="1">
              <a:spLocks noChangeArrowheads="1"/>
            </p:cNvSpPr>
            <p:nvPr/>
          </p:nvSpPr>
          <p:spPr bwMode="auto">
            <a:xfrm>
              <a:off x="4114800" y="3660775"/>
              <a:ext cx="425757" cy="553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2100">
                  <a:solidFill>
                    <a:srgbClr val="FF0000"/>
                  </a:solidFill>
                  <a:latin typeface="Calibri" panose="020F0502020204030204" pitchFamily="34" charset="0"/>
                </a:rPr>
                <a:t>=</a:t>
              </a:r>
            </a:p>
          </p:txBody>
        </p:sp>
        <p:sp>
          <p:nvSpPr>
            <p:cNvPr id="19" name="Text Box 19"/>
            <p:cNvSpPr txBox="1">
              <a:spLocks noChangeArrowheads="1"/>
            </p:cNvSpPr>
            <p:nvPr/>
          </p:nvSpPr>
          <p:spPr bwMode="auto">
            <a:xfrm>
              <a:off x="4038600" y="4270375"/>
              <a:ext cx="605293" cy="553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2100">
                  <a:solidFill>
                    <a:srgbClr val="FF0000"/>
                  </a:solidFill>
                  <a:latin typeface="Calibri" panose="020F0502020204030204" pitchFamily="34" charset="0"/>
                </a:rPr>
                <a:t>&lt;&gt;</a:t>
              </a:r>
            </a:p>
          </p:txBody>
        </p:sp>
        <p:sp>
          <p:nvSpPr>
            <p:cNvPr id="20" name="Text Box 20"/>
            <p:cNvSpPr txBox="1">
              <a:spLocks noChangeArrowheads="1"/>
            </p:cNvSpPr>
            <p:nvPr/>
          </p:nvSpPr>
          <p:spPr bwMode="auto">
            <a:xfrm>
              <a:off x="6324600" y="1298575"/>
              <a:ext cx="2209800" cy="14157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114300" indent="-114300" eaLnBrk="0" hangingPunct="0">
                <a:defRPr sz="2400">
                  <a:solidFill>
                    <a:schemeClr val="tx1"/>
                  </a:solidFill>
                  <a:latin typeface="Arial" panose="020B0604020202020204" pitchFamily="34" charset="0"/>
                  <a:ea typeface="ＭＳ Ｐゴシック" panose="020B0600070205080204" pitchFamily="34" charset="-128"/>
                </a:defRPr>
              </a:lvl1pPr>
              <a:lvl2pPr indent="-22860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zh-CN" sz="1800" b="1">
                  <a:latin typeface="Calibri" panose="020F0502020204030204" pitchFamily="34" charset="0"/>
                </a:rPr>
                <a:t>Ontologies add</a:t>
              </a:r>
              <a:r>
                <a:rPr lang="en-US" altLang="zh-CN" sz="1500">
                  <a:latin typeface="Calibri" panose="020F0502020204030204" pitchFamily="34" charset="0"/>
                </a:rPr>
                <a:t> </a:t>
              </a:r>
            </a:p>
            <a:p>
              <a:pPr lvl="1">
                <a:buFontTx/>
                <a:buChar char="•"/>
              </a:pPr>
              <a:r>
                <a:rPr lang="en-US" altLang="zh-CN" sz="1500">
                  <a:latin typeface="Calibri" panose="020F0502020204030204" pitchFamily="34" charset="0"/>
                </a:rPr>
                <a:t>Structure</a:t>
              </a:r>
            </a:p>
            <a:p>
              <a:pPr lvl="1">
                <a:buFontTx/>
                <a:buChar char="•"/>
              </a:pPr>
              <a:r>
                <a:rPr lang="en-US" altLang="zh-CN" sz="1500">
                  <a:latin typeface="Calibri" panose="020F0502020204030204" pitchFamily="34" charset="0"/>
                </a:rPr>
                <a:t>Constraints</a:t>
              </a:r>
            </a:p>
            <a:p>
              <a:pPr lvl="1">
                <a:buFontTx/>
                <a:buChar char="•"/>
              </a:pPr>
              <a:r>
                <a:rPr lang="en-US" altLang="zh-CN" sz="1500">
                  <a:latin typeface="Calibri" panose="020F0502020204030204" pitchFamily="34" charset="0"/>
                </a:rPr>
                <a:t>mappings</a:t>
              </a:r>
            </a:p>
          </p:txBody>
        </p:sp>
      </p:grpSp>
    </p:spTree>
    <p:extLst>
      <p:ext uri="{BB962C8B-B14F-4D97-AF65-F5344CB8AC3E}">
        <p14:creationId xmlns:p14="http://schemas.microsoft.com/office/powerpoint/2010/main" val="3369875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Ontology</a:t>
            </a:r>
            <a:endParaRPr lang="zh-CN" altLang="en-US" dirty="0"/>
          </a:p>
        </p:txBody>
      </p:sp>
      <p:sp>
        <p:nvSpPr>
          <p:cNvPr id="3" name="内容占位符 2"/>
          <p:cNvSpPr>
            <a:spLocks noGrp="1"/>
          </p:cNvSpPr>
          <p:nvPr>
            <p:ph idx="1"/>
          </p:nvPr>
        </p:nvSpPr>
        <p:spPr/>
        <p:txBody>
          <a:bodyPr/>
          <a:lstStyle/>
          <a:p>
            <a:r>
              <a:rPr lang="en-US" altLang="zh-CN" dirty="0"/>
              <a:t>This term originates from philosophy</a:t>
            </a:r>
          </a:p>
          <a:p>
            <a:pPr lvl="1"/>
            <a:r>
              <a:rPr lang="en-US" altLang="zh-CN" dirty="0"/>
              <a:t>The study of the nature of existence</a:t>
            </a:r>
          </a:p>
          <a:p>
            <a:r>
              <a:rPr lang="en-US" altLang="zh-CN" dirty="0"/>
              <a:t>An ontology in computer science</a:t>
            </a:r>
          </a:p>
          <a:p>
            <a:pPr lvl="1"/>
            <a:r>
              <a:rPr lang="en-US" altLang="zh-CN" dirty="0"/>
              <a:t>Is an explicit and formal specification of a conceptualization</a:t>
            </a:r>
          </a:p>
        </p:txBody>
      </p:sp>
    </p:spTree>
    <p:extLst>
      <p:ext uri="{BB962C8B-B14F-4D97-AF65-F5344CB8AC3E}">
        <p14:creationId xmlns:p14="http://schemas.microsoft.com/office/powerpoint/2010/main" val="69900290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Ontology (2)</a:t>
            </a:r>
            <a:endParaRPr lang="zh-CN" altLang="en-US" dirty="0"/>
          </a:p>
        </p:txBody>
      </p:sp>
      <p:sp>
        <p:nvSpPr>
          <p:cNvPr id="3" name="内容占位符 2"/>
          <p:cNvSpPr>
            <a:spLocks noGrp="1"/>
          </p:cNvSpPr>
          <p:nvPr>
            <p:ph idx="1"/>
          </p:nvPr>
        </p:nvSpPr>
        <p:spPr/>
        <p:txBody>
          <a:bodyPr/>
          <a:lstStyle/>
          <a:p>
            <a:r>
              <a:rPr lang="en-US" altLang="zh-CN" dirty="0"/>
              <a:t>Ontologies provide a shared understanding of a domain: </a:t>
            </a:r>
            <a:r>
              <a:rPr lang="en-US" altLang="zh-CN" dirty="0">
                <a:solidFill>
                  <a:schemeClr val="accent6">
                    <a:lumMod val="60000"/>
                    <a:lumOff val="40000"/>
                  </a:schemeClr>
                </a:solidFill>
              </a:rPr>
              <a:t>semantic interoperability</a:t>
            </a:r>
          </a:p>
          <a:p>
            <a:pPr lvl="1"/>
            <a:r>
              <a:rPr lang="en-US" altLang="zh-CN" dirty="0"/>
              <a:t>Overcome differences in terminology</a:t>
            </a:r>
          </a:p>
          <a:p>
            <a:pPr lvl="1"/>
            <a:r>
              <a:rPr lang="en-US" altLang="zh-CN" dirty="0"/>
              <a:t>Mappings between ontologies</a:t>
            </a:r>
          </a:p>
          <a:p>
            <a:pPr lvl="1"/>
            <a:r>
              <a:rPr lang="en-US" altLang="zh-CN" dirty="0"/>
              <a:t>Useful for organization and navigation</a:t>
            </a:r>
            <a:endParaRPr lang="zh-CN" altLang="en-US" dirty="0"/>
          </a:p>
        </p:txBody>
      </p:sp>
    </p:spTree>
    <p:extLst>
      <p:ext uri="{BB962C8B-B14F-4D97-AF65-F5344CB8AC3E}">
        <p14:creationId xmlns:p14="http://schemas.microsoft.com/office/powerpoint/2010/main" val="149857950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A toy Example</a:t>
            </a:r>
            <a:endParaRPr lang="zh-CN" altLang="en-US" dirty="0"/>
          </a:p>
        </p:txBody>
      </p:sp>
      <p:pic>
        <p:nvPicPr>
          <p:cNvPr id="4" name="Picture 1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4961" y="1556792"/>
            <a:ext cx="7929253" cy="44613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09421839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Components of ontologies</a:t>
            </a:r>
            <a:endParaRPr lang="zh-CN" altLang="en-US" dirty="0"/>
          </a:p>
        </p:txBody>
      </p:sp>
      <p:sp>
        <p:nvSpPr>
          <p:cNvPr id="3" name="内容占位符 2"/>
          <p:cNvSpPr>
            <a:spLocks noGrp="1"/>
          </p:cNvSpPr>
          <p:nvPr>
            <p:ph idx="1"/>
          </p:nvPr>
        </p:nvSpPr>
        <p:spPr>
          <a:xfrm>
            <a:off x="397990" y="1700808"/>
            <a:ext cx="8496299" cy="3528392"/>
          </a:xfrm>
        </p:spPr>
        <p:txBody>
          <a:bodyPr>
            <a:normAutofit/>
          </a:bodyPr>
          <a:lstStyle/>
          <a:p>
            <a:r>
              <a:rPr lang="en-US" altLang="zh-CN" dirty="0">
                <a:solidFill>
                  <a:schemeClr val="accent6">
                    <a:lumMod val="60000"/>
                    <a:lumOff val="40000"/>
                  </a:schemeClr>
                </a:solidFill>
              </a:rPr>
              <a:t>Terms</a:t>
            </a:r>
            <a:r>
              <a:rPr lang="en-US" altLang="zh-CN" dirty="0"/>
              <a:t> denote important concepts (classes of objects) of the domain</a:t>
            </a:r>
          </a:p>
          <a:p>
            <a:pPr lvl="1"/>
            <a:r>
              <a:rPr lang="en-US" altLang="zh-CN" dirty="0"/>
              <a:t>Professors, staff, students, courses, etc. </a:t>
            </a:r>
          </a:p>
          <a:p>
            <a:r>
              <a:rPr lang="en-US" altLang="zh-CN" dirty="0">
                <a:solidFill>
                  <a:schemeClr val="accent6">
                    <a:lumMod val="60000"/>
                    <a:lumOff val="40000"/>
                  </a:schemeClr>
                </a:solidFill>
              </a:rPr>
              <a:t>Relationships</a:t>
            </a:r>
            <a:r>
              <a:rPr lang="en-US" altLang="zh-CN" dirty="0"/>
              <a:t> between these terms</a:t>
            </a:r>
          </a:p>
          <a:p>
            <a:pPr lvl="1"/>
            <a:r>
              <a:rPr lang="en-US" altLang="zh-CN" dirty="0"/>
              <a:t>A class C is a </a:t>
            </a:r>
            <a:r>
              <a:rPr lang="en-US" altLang="zh-CN" dirty="0">
                <a:solidFill>
                  <a:schemeClr val="accent6">
                    <a:lumMod val="60000"/>
                    <a:lumOff val="40000"/>
                  </a:schemeClr>
                </a:solidFill>
              </a:rPr>
              <a:t>subclass</a:t>
            </a:r>
            <a:r>
              <a:rPr lang="en-US" altLang="zh-CN" dirty="0"/>
              <a:t> of class D if every object in C is also included in D</a:t>
            </a:r>
          </a:p>
          <a:p>
            <a:pPr lvl="1"/>
            <a:r>
              <a:rPr lang="en-US" altLang="zh-CN" dirty="0"/>
              <a:t>e.g., all professors are staff members</a:t>
            </a:r>
            <a:endParaRPr lang="zh-CN" altLang="en-US" dirty="0"/>
          </a:p>
        </p:txBody>
      </p:sp>
    </p:spTree>
    <p:extLst>
      <p:ext uri="{BB962C8B-B14F-4D97-AF65-F5344CB8AC3E}">
        <p14:creationId xmlns:p14="http://schemas.microsoft.com/office/powerpoint/2010/main" val="108506128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Components of ontologies (2)</a:t>
            </a:r>
            <a:endParaRPr lang="zh-CN" altLang="en-US" dirty="0"/>
          </a:p>
        </p:txBody>
      </p:sp>
      <p:sp>
        <p:nvSpPr>
          <p:cNvPr id="3" name="内容占位符 2"/>
          <p:cNvSpPr>
            <a:spLocks noGrp="1"/>
          </p:cNvSpPr>
          <p:nvPr>
            <p:ph idx="1"/>
          </p:nvPr>
        </p:nvSpPr>
        <p:spPr>
          <a:xfrm>
            <a:off x="356276" y="1484784"/>
            <a:ext cx="8248171" cy="4248472"/>
          </a:xfrm>
        </p:spPr>
        <p:txBody>
          <a:bodyPr>
            <a:normAutofit/>
          </a:bodyPr>
          <a:lstStyle/>
          <a:p>
            <a:r>
              <a:rPr lang="en-US" altLang="zh-CN" dirty="0"/>
              <a:t>Properties</a:t>
            </a:r>
          </a:p>
          <a:p>
            <a:pPr lvl="1"/>
            <a:r>
              <a:rPr lang="en-US" altLang="zh-CN" dirty="0"/>
              <a:t>X teaches Y</a:t>
            </a:r>
          </a:p>
          <a:p>
            <a:r>
              <a:rPr lang="en-US" altLang="zh-CN" dirty="0"/>
              <a:t>Value restrictions</a:t>
            </a:r>
          </a:p>
          <a:p>
            <a:pPr lvl="1"/>
            <a:r>
              <a:rPr lang="en-US" altLang="zh-CN" dirty="0"/>
              <a:t>Only faculty members can teach courses</a:t>
            </a:r>
          </a:p>
          <a:p>
            <a:r>
              <a:rPr lang="en-US" altLang="zh-CN" dirty="0" err="1"/>
              <a:t>Disjointness</a:t>
            </a:r>
            <a:r>
              <a:rPr lang="en-US" altLang="zh-CN" dirty="0"/>
              <a:t> statements</a:t>
            </a:r>
          </a:p>
          <a:p>
            <a:pPr lvl="1"/>
            <a:r>
              <a:rPr lang="en-US" altLang="zh-CN" dirty="0"/>
              <a:t>Faculty and students are disjoint</a:t>
            </a:r>
          </a:p>
          <a:p>
            <a:r>
              <a:rPr lang="en-US" altLang="zh-CN" dirty="0"/>
              <a:t>Specification of logical relationships</a:t>
            </a:r>
          </a:p>
          <a:p>
            <a:pPr lvl="1"/>
            <a:r>
              <a:rPr lang="en-US" altLang="zh-CN" dirty="0"/>
              <a:t>Every department must include at least 10 faculty</a:t>
            </a:r>
            <a:endParaRPr lang="zh-CN" altLang="en-US" dirty="0"/>
          </a:p>
        </p:txBody>
      </p:sp>
    </p:spTree>
    <p:extLst>
      <p:ext uri="{BB962C8B-B14F-4D97-AF65-F5344CB8AC3E}">
        <p14:creationId xmlns:p14="http://schemas.microsoft.com/office/powerpoint/2010/main" val="296780060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solidFill>
                  <a:schemeClr val="accent6">
                    <a:lumMod val="60000"/>
                    <a:lumOff val="40000"/>
                  </a:schemeClr>
                </a:solidFill>
              </a:rPr>
              <a:t>Web Ontology </a:t>
            </a:r>
            <a:r>
              <a:rPr lang="en-US" altLang="zh-CN" dirty="0"/>
              <a:t>Languages</a:t>
            </a:r>
            <a:endParaRPr lang="zh-CN" altLang="en-US" dirty="0"/>
          </a:p>
        </p:txBody>
      </p:sp>
      <p:sp>
        <p:nvSpPr>
          <p:cNvPr id="3" name="内容占位符 2"/>
          <p:cNvSpPr>
            <a:spLocks noGrp="1"/>
          </p:cNvSpPr>
          <p:nvPr>
            <p:ph idx="1"/>
          </p:nvPr>
        </p:nvSpPr>
        <p:spPr>
          <a:xfrm>
            <a:off x="357971" y="1700808"/>
            <a:ext cx="8462179" cy="3744416"/>
          </a:xfrm>
        </p:spPr>
        <p:txBody>
          <a:bodyPr>
            <a:normAutofit/>
          </a:bodyPr>
          <a:lstStyle/>
          <a:p>
            <a:r>
              <a:rPr lang="en-US" altLang="zh-CN" sz="3200" dirty="0"/>
              <a:t>RDF Schema</a:t>
            </a:r>
          </a:p>
          <a:p>
            <a:pPr lvl="1"/>
            <a:r>
              <a:rPr lang="en-US" altLang="zh-CN" sz="2800" dirty="0"/>
              <a:t>RDF is a data model for objects &amp; relations</a:t>
            </a:r>
          </a:p>
          <a:p>
            <a:pPr lvl="1"/>
            <a:r>
              <a:rPr lang="en-US" altLang="zh-CN" sz="2800" dirty="0"/>
              <a:t>RDF Schema is a vocabulary description language for describing properties and classes of RDF resources</a:t>
            </a:r>
          </a:p>
        </p:txBody>
      </p:sp>
    </p:spTree>
    <p:extLst>
      <p:ext uri="{BB962C8B-B14F-4D97-AF65-F5344CB8AC3E}">
        <p14:creationId xmlns:p14="http://schemas.microsoft.com/office/powerpoint/2010/main" val="36879606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Study Case</a:t>
            </a:r>
            <a:endParaRPr lang="zh-CN" altLang="en-US" dirty="0"/>
          </a:p>
        </p:txBody>
      </p:sp>
      <p:sp>
        <p:nvSpPr>
          <p:cNvPr id="3" name="内容占位符 2"/>
          <p:cNvSpPr>
            <a:spLocks noGrp="1"/>
          </p:cNvSpPr>
          <p:nvPr>
            <p:ph idx="1"/>
          </p:nvPr>
        </p:nvSpPr>
        <p:spPr>
          <a:xfrm>
            <a:off x="367088" y="1268760"/>
            <a:ext cx="8353425" cy="4967288"/>
          </a:xfrm>
        </p:spPr>
        <p:txBody>
          <a:bodyPr/>
          <a:lstStyle/>
          <a:p>
            <a:r>
              <a:rPr lang="zh-CN" altLang="en-US" dirty="0"/>
              <a:t>卓导</a:t>
            </a:r>
            <a:endParaRPr lang="en-US" altLang="zh-CN" dirty="0"/>
          </a:p>
          <a:p>
            <a:pPr lvl="1"/>
            <a:endParaRPr lang="zh-CN" altLang="en-US" dirty="0"/>
          </a:p>
        </p:txBody>
      </p:sp>
      <p:pic>
        <p:nvPicPr>
          <p:cNvPr id="4" name="图片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23487" y="1916462"/>
            <a:ext cx="2756325" cy="4902583"/>
          </a:xfrm>
          <a:prstGeom prst="rect">
            <a:avLst/>
          </a:prstGeom>
        </p:spPr>
      </p:pic>
      <p:pic>
        <p:nvPicPr>
          <p:cNvPr id="6" name="图片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312927" y="1916461"/>
            <a:ext cx="2756325" cy="4902583"/>
          </a:xfrm>
          <a:prstGeom prst="rect">
            <a:avLst/>
          </a:prstGeom>
        </p:spPr>
      </p:pic>
      <p:pic>
        <p:nvPicPr>
          <p:cNvPr id="7" name="图片 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202367" y="1916462"/>
            <a:ext cx="2756325" cy="4902583"/>
          </a:xfrm>
          <a:prstGeom prst="rect">
            <a:avLst/>
          </a:prstGeom>
        </p:spPr>
      </p:pic>
    </p:spTree>
    <p:extLst>
      <p:ext uri="{BB962C8B-B14F-4D97-AF65-F5344CB8AC3E}">
        <p14:creationId xmlns:p14="http://schemas.microsoft.com/office/powerpoint/2010/main" val="312706318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Web Ontology Languages (2)</a:t>
            </a:r>
            <a:endParaRPr lang="zh-CN" altLang="en-US" dirty="0"/>
          </a:p>
        </p:txBody>
      </p:sp>
      <p:sp>
        <p:nvSpPr>
          <p:cNvPr id="3" name="内容占位符 2"/>
          <p:cNvSpPr>
            <a:spLocks noGrp="1"/>
          </p:cNvSpPr>
          <p:nvPr>
            <p:ph idx="1"/>
          </p:nvPr>
        </p:nvSpPr>
        <p:spPr>
          <a:xfrm>
            <a:off x="323850" y="1556792"/>
            <a:ext cx="8352606" cy="4104456"/>
          </a:xfrm>
        </p:spPr>
        <p:txBody>
          <a:bodyPr>
            <a:noAutofit/>
          </a:bodyPr>
          <a:lstStyle/>
          <a:p>
            <a:r>
              <a:rPr lang="en-US" altLang="zh-CN" sz="3600" dirty="0">
                <a:solidFill>
                  <a:schemeClr val="accent6">
                    <a:lumMod val="60000"/>
                    <a:lumOff val="40000"/>
                  </a:schemeClr>
                </a:solidFill>
              </a:rPr>
              <a:t>OWL</a:t>
            </a:r>
            <a:r>
              <a:rPr lang="en-US" altLang="zh-CN" sz="3600" dirty="0"/>
              <a:t>: a richer ontology language</a:t>
            </a:r>
          </a:p>
          <a:p>
            <a:pPr lvl="1"/>
            <a:r>
              <a:rPr lang="en-US" altLang="zh-CN" sz="3200" dirty="0"/>
              <a:t>Relations between classes</a:t>
            </a:r>
          </a:p>
          <a:p>
            <a:pPr lvl="2"/>
            <a:r>
              <a:rPr lang="en-US" altLang="zh-CN" sz="2800" dirty="0"/>
              <a:t>Subclass, </a:t>
            </a:r>
            <a:r>
              <a:rPr lang="en-US" altLang="zh-CN" sz="2800" dirty="0" err="1"/>
              <a:t>disjointness</a:t>
            </a:r>
            <a:endParaRPr lang="en-US" altLang="zh-CN" sz="2800" dirty="0"/>
          </a:p>
          <a:p>
            <a:pPr lvl="1"/>
            <a:r>
              <a:rPr lang="en-US" altLang="zh-CN" sz="3200" dirty="0"/>
              <a:t>Enumerated classes</a:t>
            </a:r>
          </a:p>
          <a:p>
            <a:pPr lvl="1"/>
            <a:r>
              <a:rPr lang="en-US" altLang="zh-CN" sz="3200" dirty="0"/>
              <a:t>Richer typing of properties</a:t>
            </a:r>
          </a:p>
          <a:p>
            <a:pPr lvl="1"/>
            <a:r>
              <a:rPr lang="en-US" altLang="zh-CN" sz="3200" dirty="0"/>
              <a:t>Characteristics of properties</a:t>
            </a:r>
          </a:p>
          <a:p>
            <a:pPr lvl="2"/>
            <a:r>
              <a:rPr lang="en-US" altLang="zh-CN" sz="2800" dirty="0"/>
              <a:t>e.g., symmetry</a:t>
            </a:r>
          </a:p>
        </p:txBody>
      </p:sp>
    </p:spTree>
    <p:extLst>
      <p:ext uri="{BB962C8B-B14F-4D97-AF65-F5344CB8AC3E}">
        <p14:creationId xmlns:p14="http://schemas.microsoft.com/office/powerpoint/2010/main" val="270602255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Logic &amp; Inference</a:t>
            </a:r>
            <a:endParaRPr lang="zh-CN" altLang="en-US" dirty="0"/>
          </a:p>
        </p:txBody>
      </p:sp>
      <p:sp>
        <p:nvSpPr>
          <p:cNvPr id="3" name="内容占位符 2"/>
          <p:cNvSpPr>
            <a:spLocks noGrp="1"/>
          </p:cNvSpPr>
          <p:nvPr>
            <p:ph idx="1"/>
          </p:nvPr>
        </p:nvSpPr>
        <p:spPr>
          <a:xfrm>
            <a:off x="323850" y="1700808"/>
            <a:ext cx="8496300" cy="4320480"/>
          </a:xfrm>
        </p:spPr>
        <p:txBody>
          <a:bodyPr>
            <a:normAutofit/>
          </a:bodyPr>
          <a:lstStyle/>
          <a:p>
            <a:r>
              <a:rPr lang="en-US" altLang="zh-CN" sz="3200" dirty="0"/>
              <a:t>Logic is the discipline that studies the principles of reasoning</a:t>
            </a:r>
          </a:p>
          <a:p>
            <a:pPr lvl="1"/>
            <a:r>
              <a:rPr lang="en-US" altLang="zh-CN" sz="2800" dirty="0"/>
              <a:t>Formal languages for expressing knowledge</a:t>
            </a:r>
          </a:p>
          <a:p>
            <a:r>
              <a:rPr lang="en-US" altLang="zh-CN" sz="3200" dirty="0"/>
              <a:t>Inference: automatically deduce conclusions from the given knowledge</a:t>
            </a:r>
            <a:endParaRPr lang="zh-CN" altLang="en-US" sz="3200" dirty="0"/>
          </a:p>
        </p:txBody>
      </p:sp>
    </p:spTree>
    <p:extLst>
      <p:ext uri="{BB962C8B-B14F-4D97-AF65-F5344CB8AC3E}">
        <p14:creationId xmlns:p14="http://schemas.microsoft.com/office/powerpoint/2010/main" val="214591350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Example</a:t>
            </a:r>
            <a:endParaRPr lang="zh-CN" altLang="en-US" dirty="0"/>
          </a:p>
        </p:txBody>
      </p:sp>
      <p:sp>
        <p:nvSpPr>
          <p:cNvPr id="3" name="内容占位符 2"/>
          <p:cNvSpPr>
            <a:spLocks noGrp="1"/>
          </p:cNvSpPr>
          <p:nvPr>
            <p:ph idx="1"/>
          </p:nvPr>
        </p:nvSpPr>
        <p:spPr>
          <a:xfrm>
            <a:off x="323850" y="1556792"/>
            <a:ext cx="8352606" cy="4464496"/>
          </a:xfrm>
        </p:spPr>
        <p:txBody>
          <a:bodyPr>
            <a:noAutofit/>
          </a:bodyPr>
          <a:lstStyle/>
          <a:p>
            <a:r>
              <a:rPr lang="en-US" altLang="zh-CN" sz="3200" dirty="0"/>
              <a:t>Logic</a:t>
            </a:r>
          </a:p>
          <a:p>
            <a:pPr lvl="1"/>
            <a:r>
              <a:rPr lang="en-US" altLang="zh-CN" sz="2800" dirty="0"/>
              <a:t>Prof(x) </a:t>
            </a:r>
            <a:r>
              <a:rPr lang="en-US" altLang="zh-CN" sz="2800" dirty="0">
                <a:sym typeface="Wingdings" panose="05000000000000000000" pitchFamily="2" charset="2"/>
              </a:rPr>
              <a:t> Faculty(x)</a:t>
            </a:r>
          </a:p>
          <a:p>
            <a:pPr lvl="1"/>
            <a:r>
              <a:rPr lang="en-US" altLang="zh-CN" sz="2800" dirty="0">
                <a:sym typeface="Wingdings" panose="05000000000000000000" pitchFamily="2" charset="2"/>
              </a:rPr>
              <a:t>Faculty(x)  Staff(x)</a:t>
            </a:r>
          </a:p>
          <a:p>
            <a:r>
              <a:rPr lang="en-US" altLang="zh-CN" sz="3200" dirty="0">
                <a:sym typeface="Wingdings" panose="05000000000000000000" pitchFamily="2" charset="2"/>
              </a:rPr>
              <a:t>Inference </a:t>
            </a:r>
            <a:r>
              <a:rPr lang="en-US" altLang="zh-CN" sz="3200" b="0" dirty="0">
                <a:sym typeface="Wingdings" panose="05000000000000000000" pitchFamily="2" charset="2"/>
              </a:rPr>
              <a:t>if given </a:t>
            </a:r>
            <a:r>
              <a:rPr lang="en-US" altLang="zh-CN" sz="3200" b="0" dirty="0">
                <a:solidFill>
                  <a:schemeClr val="accent5"/>
                </a:solidFill>
                <a:sym typeface="Wingdings" panose="05000000000000000000" pitchFamily="2" charset="2"/>
              </a:rPr>
              <a:t>Prof(Michael)</a:t>
            </a:r>
          </a:p>
          <a:p>
            <a:pPr lvl="1"/>
            <a:r>
              <a:rPr lang="en-US" altLang="zh-CN" sz="2800" dirty="0">
                <a:sym typeface="Wingdings" panose="05000000000000000000" pitchFamily="2" charset="2"/>
              </a:rPr>
              <a:t>Faculty(Michael), Staff(Michael)</a:t>
            </a:r>
          </a:p>
          <a:p>
            <a:pPr lvl="1"/>
            <a:r>
              <a:rPr lang="en-US" altLang="zh-CN" sz="2800" dirty="0"/>
              <a:t>Prof(x) </a:t>
            </a:r>
            <a:r>
              <a:rPr lang="en-US" altLang="zh-CN" sz="2800" dirty="0">
                <a:sym typeface="Wingdings" panose="05000000000000000000" pitchFamily="2" charset="2"/>
              </a:rPr>
              <a:t> Staff(x)</a:t>
            </a:r>
          </a:p>
          <a:p>
            <a:r>
              <a:rPr lang="en-US" altLang="zh-CN" sz="3200" dirty="0">
                <a:sym typeface="Wingdings" panose="05000000000000000000" pitchFamily="2" charset="2"/>
              </a:rPr>
              <a:t>Logic Programming</a:t>
            </a:r>
            <a:endParaRPr lang="zh-CN" altLang="en-US" sz="3200" dirty="0"/>
          </a:p>
        </p:txBody>
      </p:sp>
    </p:spTree>
    <p:extLst>
      <p:ext uri="{BB962C8B-B14F-4D97-AF65-F5344CB8AC3E}">
        <p14:creationId xmlns:p14="http://schemas.microsoft.com/office/powerpoint/2010/main" val="137848585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Logic vs. Ontologies</a:t>
            </a:r>
            <a:endParaRPr lang="zh-CN" altLang="en-US" dirty="0"/>
          </a:p>
        </p:txBody>
      </p:sp>
      <p:sp>
        <p:nvSpPr>
          <p:cNvPr id="3" name="内容占位符 2"/>
          <p:cNvSpPr>
            <a:spLocks noGrp="1"/>
          </p:cNvSpPr>
          <p:nvPr>
            <p:ph idx="1"/>
          </p:nvPr>
        </p:nvSpPr>
        <p:spPr/>
        <p:txBody>
          <a:bodyPr>
            <a:normAutofit/>
          </a:bodyPr>
          <a:lstStyle/>
          <a:p>
            <a:r>
              <a:rPr lang="en-US" altLang="zh-CN" dirty="0"/>
              <a:t>Logic can uncover ontological knowledge that is implicitly given</a:t>
            </a:r>
          </a:p>
          <a:p>
            <a:pPr lvl="1"/>
            <a:r>
              <a:rPr lang="en-US" altLang="zh-CN" dirty="0"/>
              <a:t>Infer new/potential knowledge</a:t>
            </a:r>
          </a:p>
          <a:p>
            <a:r>
              <a:rPr lang="en-US" altLang="zh-CN" dirty="0"/>
              <a:t>Logic can uncover unexpected relationships and inconsistences</a:t>
            </a:r>
          </a:p>
          <a:p>
            <a:pPr lvl="1"/>
            <a:r>
              <a:rPr lang="en-US" altLang="zh-CN" dirty="0"/>
              <a:t>Validate the formulation of ontologies</a:t>
            </a:r>
            <a:endParaRPr lang="zh-CN" altLang="en-US" dirty="0"/>
          </a:p>
        </p:txBody>
      </p:sp>
    </p:spTree>
    <p:extLst>
      <p:ext uri="{BB962C8B-B14F-4D97-AF65-F5344CB8AC3E}">
        <p14:creationId xmlns:p14="http://schemas.microsoft.com/office/powerpoint/2010/main" val="162313215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Software Agents</a:t>
            </a:r>
            <a:endParaRPr lang="zh-CN" altLang="en-US" dirty="0"/>
          </a:p>
        </p:txBody>
      </p:sp>
      <p:pic>
        <p:nvPicPr>
          <p:cNvPr id="4"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92469" y="1332667"/>
            <a:ext cx="6359063" cy="52649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2041447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Lecture Outline</a:t>
            </a:r>
            <a:endParaRPr lang="zh-CN" altLang="en-US" dirty="0"/>
          </a:p>
        </p:txBody>
      </p:sp>
      <p:sp>
        <p:nvSpPr>
          <p:cNvPr id="3" name="内容占位符 2"/>
          <p:cNvSpPr>
            <a:spLocks noGrp="1"/>
          </p:cNvSpPr>
          <p:nvPr>
            <p:ph idx="1"/>
          </p:nvPr>
        </p:nvSpPr>
        <p:spPr/>
        <p:txBody>
          <a:bodyPr/>
          <a:lstStyle/>
          <a:p>
            <a:pPr marL="557213" indent="-557213">
              <a:buFont typeface="+mj-lt"/>
              <a:buAutoNum type="arabicPeriod"/>
            </a:pPr>
            <a:r>
              <a:rPr lang="en-US" altLang="zh-CN" dirty="0"/>
              <a:t>A Motivation Example</a:t>
            </a:r>
          </a:p>
          <a:p>
            <a:pPr marL="557213" indent="-557213">
              <a:buFont typeface="+mj-lt"/>
              <a:buAutoNum type="arabicPeriod"/>
            </a:pPr>
            <a:r>
              <a:rPr lang="en-US" altLang="en-US" dirty="0"/>
              <a:t>Semantic Web Technologies</a:t>
            </a:r>
          </a:p>
          <a:p>
            <a:pPr marL="557213" indent="-557213">
              <a:buFont typeface="+mj-lt"/>
              <a:buAutoNum type="arabicPeriod"/>
            </a:pPr>
            <a:r>
              <a:rPr lang="en-US" altLang="en-US" dirty="0">
                <a:solidFill>
                  <a:schemeClr val="accent6">
                    <a:lumMod val="60000"/>
                    <a:lumOff val="40000"/>
                  </a:schemeClr>
                </a:solidFill>
              </a:rPr>
              <a:t>A Layered Approach</a:t>
            </a:r>
            <a:endParaRPr lang="el-GR" altLang="en-US" dirty="0">
              <a:solidFill>
                <a:schemeClr val="accent6">
                  <a:lumMod val="60000"/>
                  <a:lumOff val="40000"/>
                </a:schemeClr>
              </a:solidFill>
            </a:endParaRPr>
          </a:p>
          <a:p>
            <a:endParaRPr lang="zh-CN" altLang="en-US" dirty="0"/>
          </a:p>
        </p:txBody>
      </p:sp>
    </p:spTree>
    <p:extLst>
      <p:ext uri="{BB962C8B-B14F-4D97-AF65-F5344CB8AC3E}">
        <p14:creationId xmlns:p14="http://schemas.microsoft.com/office/powerpoint/2010/main" val="226471168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A Layered Approach</a:t>
            </a:r>
            <a:endParaRPr lang="zh-CN" altLang="en-US" dirty="0"/>
          </a:p>
        </p:txBody>
      </p:sp>
      <p:sp>
        <p:nvSpPr>
          <p:cNvPr id="3" name="内容占位符 2"/>
          <p:cNvSpPr>
            <a:spLocks noGrp="1"/>
          </p:cNvSpPr>
          <p:nvPr>
            <p:ph idx="1"/>
          </p:nvPr>
        </p:nvSpPr>
        <p:spPr>
          <a:xfrm>
            <a:off x="467544" y="1628800"/>
            <a:ext cx="7144941" cy="3094892"/>
          </a:xfrm>
        </p:spPr>
        <p:txBody>
          <a:bodyPr>
            <a:normAutofit/>
          </a:bodyPr>
          <a:lstStyle/>
          <a:p>
            <a:r>
              <a:rPr lang="en-US" altLang="zh-CN" dirty="0"/>
              <a:t>The development of the Semantic Web proceeds in steps</a:t>
            </a:r>
          </a:p>
          <a:p>
            <a:pPr lvl="1"/>
            <a:r>
              <a:rPr lang="en-US" altLang="zh-CN" dirty="0"/>
              <a:t>Each step building a layer on top of another</a:t>
            </a:r>
          </a:p>
          <a:p>
            <a:pPr lvl="1"/>
            <a:r>
              <a:rPr lang="en-US" altLang="zh-CN" dirty="0">
                <a:solidFill>
                  <a:schemeClr val="accent6">
                    <a:lumMod val="60000"/>
                    <a:lumOff val="40000"/>
                  </a:schemeClr>
                </a:solidFill>
              </a:rPr>
              <a:t>Principles</a:t>
            </a:r>
          </a:p>
          <a:p>
            <a:pPr lvl="2"/>
            <a:r>
              <a:rPr lang="en-US" altLang="zh-CN" dirty="0"/>
              <a:t>Downward compatibility</a:t>
            </a:r>
          </a:p>
          <a:p>
            <a:pPr lvl="2"/>
            <a:r>
              <a:rPr lang="en-US" altLang="zh-CN" dirty="0"/>
              <a:t>Upward partial understanding</a:t>
            </a:r>
            <a:endParaRPr lang="zh-CN" altLang="en-US" dirty="0"/>
          </a:p>
        </p:txBody>
      </p:sp>
    </p:spTree>
    <p:extLst>
      <p:ext uri="{BB962C8B-B14F-4D97-AF65-F5344CB8AC3E}">
        <p14:creationId xmlns:p14="http://schemas.microsoft.com/office/powerpoint/2010/main" val="315850427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The Layer Tower</a:t>
            </a:r>
            <a:endParaRPr lang="zh-CN" altLang="en-US" dirty="0"/>
          </a:p>
        </p:txBody>
      </p:sp>
      <p:pic>
        <p:nvPicPr>
          <p:cNvPr id="3" name="图片 2" descr="屏幕剪辑"/>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28711" y="1942749"/>
            <a:ext cx="4086579" cy="4058002"/>
          </a:xfrm>
          <a:prstGeom prst="rect">
            <a:avLst/>
          </a:prstGeom>
        </p:spPr>
      </p:pic>
    </p:spTree>
    <p:extLst>
      <p:ext uri="{BB962C8B-B14F-4D97-AF65-F5344CB8AC3E}">
        <p14:creationId xmlns:p14="http://schemas.microsoft.com/office/powerpoint/2010/main" val="77365001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URIs/IRIs as foundation</a:t>
            </a:r>
            <a:endParaRPr lang="zh-CN" altLang="en-US" dirty="0"/>
          </a:p>
        </p:txBody>
      </p:sp>
      <p:sp>
        <p:nvSpPr>
          <p:cNvPr id="3" name="内容占位符 2"/>
          <p:cNvSpPr>
            <a:spLocks noGrp="1"/>
          </p:cNvSpPr>
          <p:nvPr>
            <p:ph idx="1"/>
          </p:nvPr>
        </p:nvSpPr>
        <p:spPr>
          <a:xfrm>
            <a:off x="323850" y="1484784"/>
            <a:ext cx="8064574" cy="4320480"/>
          </a:xfrm>
        </p:spPr>
        <p:txBody>
          <a:bodyPr>
            <a:normAutofit fontScale="92500" lnSpcReduction="10000"/>
          </a:bodyPr>
          <a:lstStyle/>
          <a:p>
            <a:r>
              <a:rPr lang="en-US" altLang="zh-CN" dirty="0"/>
              <a:t>URI = Uniform Resource Identifier</a:t>
            </a:r>
          </a:p>
          <a:p>
            <a:pPr lvl="1"/>
            <a:r>
              <a:rPr lang="en-US" altLang="zh-CN" dirty="0"/>
              <a:t>denote a unique web entity = {URL, URN} </a:t>
            </a:r>
          </a:p>
          <a:p>
            <a:pPr lvl="1"/>
            <a:r>
              <a:rPr lang="en-US" altLang="zh-CN" b="1" dirty="0"/>
              <a:t>URL</a:t>
            </a:r>
            <a:r>
              <a:rPr lang="en-US" altLang="zh-CN" dirty="0"/>
              <a:t> = Uniform Resource Locator</a:t>
            </a:r>
          </a:p>
          <a:p>
            <a:pPr lvl="2"/>
            <a:r>
              <a:rPr lang="en-US" altLang="zh-CN" dirty="0">
                <a:solidFill>
                  <a:schemeClr val="tx1"/>
                </a:solidFill>
              </a:rPr>
              <a:t>http://</a:t>
            </a:r>
            <a:r>
              <a:rPr lang="en-US" altLang="zh-CN" dirty="0"/>
              <a:t>www.librec.net/index.html</a:t>
            </a:r>
          </a:p>
          <a:p>
            <a:pPr lvl="1"/>
            <a:r>
              <a:rPr lang="en-US" altLang="zh-CN" b="1" dirty="0"/>
              <a:t>URN</a:t>
            </a:r>
            <a:r>
              <a:rPr lang="en-US" altLang="zh-CN" dirty="0"/>
              <a:t> = Uniform Resource Name</a:t>
            </a:r>
          </a:p>
          <a:p>
            <a:pPr lvl="2"/>
            <a:r>
              <a:rPr lang="en-US" altLang="zh-CN" dirty="0"/>
              <a:t>ISBN by urn:issn:1535-3613</a:t>
            </a:r>
          </a:p>
          <a:p>
            <a:pPr lvl="2"/>
            <a:r>
              <a:rPr lang="en-US" altLang="zh-CN" dirty="0"/>
              <a:t>Geo by geo:37.786971,-122.399677</a:t>
            </a:r>
          </a:p>
          <a:p>
            <a:pPr lvl="2"/>
            <a:r>
              <a:rPr lang="en-US" altLang="zh-CN" dirty="0"/>
              <a:t>Mail by </a:t>
            </a:r>
            <a:r>
              <a:rPr lang="en-US" altLang="zh-CN" dirty="0">
                <a:hlinkClick r:id="rId3"/>
              </a:rPr>
              <a:t>mailto:guogb@swc.neu.edu.cn</a:t>
            </a:r>
            <a:r>
              <a:rPr lang="en-US" altLang="zh-CN" dirty="0"/>
              <a:t> </a:t>
            </a:r>
          </a:p>
          <a:p>
            <a:r>
              <a:rPr lang="en-US" altLang="zh-CN" dirty="0"/>
              <a:t>IRI = Internationalized Resource Identifier</a:t>
            </a:r>
          </a:p>
          <a:p>
            <a:pPr lvl="1"/>
            <a:r>
              <a:rPr lang="en-US" altLang="zh-CN" dirty="0"/>
              <a:t>URIs are limited to a subset of ASCII (English)</a:t>
            </a:r>
          </a:p>
          <a:p>
            <a:pPr lvl="1"/>
            <a:r>
              <a:rPr lang="en-US" altLang="zh-CN" dirty="0"/>
              <a:t>IRIs is just URIs but encoded in Unicode (Chinese, others)</a:t>
            </a:r>
            <a:endParaRPr lang="zh-CN" altLang="en-US" dirty="0"/>
          </a:p>
        </p:txBody>
      </p:sp>
      <p:pic>
        <p:nvPicPr>
          <p:cNvPr id="1026" name="Picture 2" descr="https://pic2.zhimg.com/f66f9f573436858aeeb2ac3da732f5a9_b.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97566" y="1217094"/>
            <a:ext cx="2360734" cy="14164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3470795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URIs and </a:t>
            </a:r>
            <a:r>
              <a:rPr lang="en-US" altLang="zh-CN" dirty="0" err="1"/>
              <a:t>QNames</a:t>
            </a:r>
            <a:endParaRPr lang="zh-CN" altLang="en-US" dirty="0"/>
          </a:p>
        </p:txBody>
      </p:sp>
      <p:sp>
        <p:nvSpPr>
          <p:cNvPr id="3" name="内容占位符 2"/>
          <p:cNvSpPr>
            <a:spLocks noGrp="1"/>
          </p:cNvSpPr>
          <p:nvPr>
            <p:ph idx="1"/>
          </p:nvPr>
        </p:nvSpPr>
        <p:spPr>
          <a:xfrm>
            <a:off x="353267" y="1484784"/>
            <a:ext cx="7078460" cy="2833217"/>
          </a:xfrm>
        </p:spPr>
        <p:txBody>
          <a:bodyPr>
            <a:noAutofit/>
          </a:bodyPr>
          <a:lstStyle/>
          <a:p>
            <a:r>
              <a:rPr lang="en-US" altLang="zh-CN" dirty="0"/>
              <a:t>URIs are often long and hard to read &amp; write</a:t>
            </a:r>
          </a:p>
          <a:p>
            <a:r>
              <a:rPr lang="en-US" altLang="zh-CN" dirty="0"/>
              <a:t>Most serializations use an abbreviation mechanism</a:t>
            </a:r>
          </a:p>
          <a:p>
            <a:pPr lvl="1"/>
            <a:r>
              <a:rPr lang="en-US" altLang="zh-CN" sz="2000" dirty="0"/>
              <a:t>Define “prefixes”, “namespaces”</a:t>
            </a:r>
          </a:p>
          <a:p>
            <a:pPr lvl="1"/>
            <a:r>
              <a:rPr lang="en-US" altLang="zh-CN" sz="2000" dirty="0"/>
              <a:t>RDF/XML format: XML namespaces and entities</a:t>
            </a:r>
          </a:p>
          <a:p>
            <a:pPr lvl="1"/>
            <a:r>
              <a:rPr lang="en-US" altLang="zh-CN" sz="2000" dirty="0"/>
              <a:t>E.g., in Turtle serialization</a:t>
            </a:r>
          </a:p>
          <a:p>
            <a:pPr lvl="1"/>
            <a:r>
              <a:rPr lang="en-US" altLang="zh-CN" sz="2000" dirty="0"/>
              <a:t>@prefix </a:t>
            </a:r>
            <a:r>
              <a:rPr lang="en-US" altLang="zh-CN" sz="2000" dirty="0" err="1"/>
              <a:t>dbp</a:t>
            </a:r>
            <a:r>
              <a:rPr lang="en-US" altLang="zh-CN" sz="2000" dirty="0"/>
              <a:t>: &lt;http://dbpedia.org/resource/&gt; . </a:t>
            </a:r>
          </a:p>
          <a:p>
            <a:r>
              <a:rPr lang="en-US" altLang="zh-CN" dirty="0" err="1"/>
              <a:t>QName</a:t>
            </a:r>
            <a:r>
              <a:rPr lang="en-US" altLang="zh-CN" dirty="0"/>
              <a:t> stands for "qualified name“</a:t>
            </a:r>
          </a:p>
          <a:p>
            <a:pPr lvl="1"/>
            <a:r>
              <a:rPr lang="en-US" altLang="zh-CN" sz="2000" dirty="0"/>
              <a:t>A </a:t>
            </a:r>
            <a:r>
              <a:rPr lang="en-US" altLang="zh-CN" sz="2000" i="1" dirty="0" err="1"/>
              <a:t>QName</a:t>
            </a:r>
            <a:r>
              <a:rPr lang="en-US" altLang="zh-CN" sz="2000" dirty="0"/>
              <a:t> like </a:t>
            </a:r>
            <a:r>
              <a:rPr lang="en-US" altLang="zh-CN" sz="2000" i="1" dirty="0" err="1"/>
              <a:t>dbp:Oslo</a:t>
            </a:r>
            <a:r>
              <a:rPr lang="en-US" altLang="zh-CN" sz="2000" dirty="0"/>
              <a:t> stands for http://dbpedia.org/resource/Oslo </a:t>
            </a:r>
            <a:endParaRPr lang="zh-CN" altLang="en-US" sz="2000" dirty="0"/>
          </a:p>
        </p:txBody>
      </p:sp>
    </p:spTree>
    <p:extLst>
      <p:ext uri="{BB962C8B-B14F-4D97-AF65-F5344CB8AC3E}">
        <p14:creationId xmlns:p14="http://schemas.microsoft.com/office/powerpoint/2010/main" val="37511155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A Motivation Example</a:t>
            </a:r>
            <a:endParaRPr lang="zh-CN" altLang="en-US" dirty="0"/>
          </a:p>
        </p:txBody>
      </p:sp>
      <p:sp>
        <p:nvSpPr>
          <p:cNvPr id="3" name="内容占位符 2"/>
          <p:cNvSpPr>
            <a:spLocks noGrp="1"/>
          </p:cNvSpPr>
          <p:nvPr>
            <p:ph idx="1"/>
          </p:nvPr>
        </p:nvSpPr>
        <p:spPr/>
        <p:txBody>
          <a:bodyPr/>
          <a:lstStyle/>
          <a:p>
            <a:r>
              <a:rPr lang="en-US" altLang="zh-CN" dirty="0"/>
              <a:t>What are semantic web concepts?</a:t>
            </a:r>
          </a:p>
          <a:p>
            <a:r>
              <a:rPr lang="en-US" altLang="zh-CN" dirty="0"/>
              <a:t>What are the benefits of representing our data with the semantic web concepts and technologies?</a:t>
            </a:r>
            <a:endParaRPr lang="zh-CN" altLang="en-US" dirty="0"/>
          </a:p>
        </p:txBody>
      </p:sp>
    </p:spTree>
    <p:extLst>
      <p:ext uri="{BB962C8B-B14F-4D97-AF65-F5344CB8AC3E}">
        <p14:creationId xmlns:p14="http://schemas.microsoft.com/office/powerpoint/2010/main" val="70094336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Semantic Web Layers</a:t>
            </a:r>
            <a:endParaRPr lang="zh-CN" altLang="en-US" dirty="0"/>
          </a:p>
        </p:txBody>
      </p:sp>
      <p:sp>
        <p:nvSpPr>
          <p:cNvPr id="3" name="内容占位符 2"/>
          <p:cNvSpPr>
            <a:spLocks noGrp="1"/>
          </p:cNvSpPr>
          <p:nvPr>
            <p:ph idx="1"/>
          </p:nvPr>
        </p:nvSpPr>
        <p:spPr>
          <a:xfrm>
            <a:off x="323850" y="1412776"/>
            <a:ext cx="6686550" cy="3042139"/>
          </a:xfrm>
        </p:spPr>
        <p:txBody>
          <a:bodyPr>
            <a:noAutofit/>
          </a:bodyPr>
          <a:lstStyle/>
          <a:p>
            <a:r>
              <a:rPr lang="en-US" altLang="zh-CN" sz="3200" dirty="0"/>
              <a:t>XML layer</a:t>
            </a:r>
            <a:endParaRPr lang="en-US" altLang="zh-CN" sz="3200" b="0" dirty="0"/>
          </a:p>
          <a:p>
            <a:pPr lvl="1"/>
            <a:r>
              <a:rPr lang="en-US" altLang="zh-CN" sz="2800" b="0" dirty="0"/>
              <a:t>syntactic basis</a:t>
            </a:r>
          </a:p>
          <a:p>
            <a:r>
              <a:rPr lang="en-US" altLang="zh-CN" sz="3200" dirty="0"/>
              <a:t>RDF layer</a:t>
            </a:r>
          </a:p>
          <a:p>
            <a:pPr lvl="1"/>
            <a:r>
              <a:rPr lang="en-US" altLang="zh-CN" sz="2800" dirty="0"/>
              <a:t>RDF basic data model for facts</a:t>
            </a:r>
          </a:p>
          <a:p>
            <a:pPr lvl="1"/>
            <a:r>
              <a:rPr lang="en-US" altLang="zh-CN" sz="2800" dirty="0"/>
              <a:t>RDF Schema simple ontology language</a:t>
            </a:r>
          </a:p>
          <a:p>
            <a:r>
              <a:rPr lang="en-US" altLang="zh-CN" sz="3200" dirty="0"/>
              <a:t>Ontology layer</a:t>
            </a:r>
          </a:p>
          <a:p>
            <a:pPr lvl="1"/>
            <a:r>
              <a:rPr lang="en-US" altLang="zh-CN" sz="2800" dirty="0"/>
              <a:t>OWL</a:t>
            </a:r>
            <a:endParaRPr lang="zh-CN" altLang="en-US" sz="2800" dirty="0"/>
          </a:p>
        </p:txBody>
      </p:sp>
    </p:spTree>
    <p:extLst>
      <p:ext uri="{BB962C8B-B14F-4D97-AF65-F5344CB8AC3E}">
        <p14:creationId xmlns:p14="http://schemas.microsoft.com/office/powerpoint/2010/main" val="196480178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Semantic Web Layers (2)</a:t>
            </a:r>
            <a:endParaRPr lang="zh-CN" altLang="en-US" dirty="0"/>
          </a:p>
        </p:txBody>
      </p:sp>
      <p:sp>
        <p:nvSpPr>
          <p:cNvPr id="3" name="内容占位符 2"/>
          <p:cNvSpPr>
            <a:spLocks noGrp="1"/>
          </p:cNvSpPr>
          <p:nvPr>
            <p:ph idx="1"/>
          </p:nvPr>
        </p:nvSpPr>
        <p:spPr/>
        <p:txBody>
          <a:bodyPr>
            <a:normAutofit/>
          </a:bodyPr>
          <a:lstStyle/>
          <a:p>
            <a:r>
              <a:rPr lang="en-US" altLang="zh-CN" dirty="0"/>
              <a:t>Logic layer</a:t>
            </a:r>
          </a:p>
          <a:p>
            <a:pPr lvl="1"/>
            <a:r>
              <a:rPr lang="en-US" altLang="zh-CN" dirty="0"/>
              <a:t>Enhance ontology languages further</a:t>
            </a:r>
          </a:p>
          <a:p>
            <a:pPr lvl="1"/>
            <a:r>
              <a:rPr lang="en-US" altLang="zh-CN" dirty="0"/>
              <a:t>Declarative knowledge</a:t>
            </a:r>
          </a:p>
          <a:p>
            <a:r>
              <a:rPr lang="en-US" altLang="zh-CN" dirty="0"/>
              <a:t>Proof layer</a:t>
            </a:r>
          </a:p>
          <a:p>
            <a:pPr lvl="1"/>
            <a:r>
              <a:rPr lang="en-US" altLang="zh-CN" dirty="0"/>
              <a:t>Proof generation, exchange, validation</a:t>
            </a:r>
          </a:p>
          <a:p>
            <a:r>
              <a:rPr lang="en-US" altLang="zh-CN" dirty="0"/>
              <a:t>Trust layer</a:t>
            </a:r>
          </a:p>
          <a:p>
            <a:pPr lvl="1"/>
            <a:r>
              <a:rPr lang="en-US" altLang="zh-CN" dirty="0"/>
              <a:t>Digital signatures</a:t>
            </a:r>
          </a:p>
          <a:p>
            <a:pPr lvl="1"/>
            <a:r>
              <a:rPr lang="en-US" altLang="zh-CN" dirty="0"/>
              <a:t>Recommendations, </a:t>
            </a:r>
            <a:r>
              <a:rPr lang="en-US" altLang="zh-CN"/>
              <a:t>rating agencies, etc. </a:t>
            </a:r>
            <a:endParaRPr lang="zh-CN" altLang="en-US" dirty="0"/>
          </a:p>
        </p:txBody>
      </p:sp>
    </p:spTree>
    <p:extLst>
      <p:ext uri="{BB962C8B-B14F-4D97-AF65-F5344CB8AC3E}">
        <p14:creationId xmlns:p14="http://schemas.microsoft.com/office/powerpoint/2010/main" val="407616993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Semantic Web as Web of Data</a:t>
            </a:r>
            <a:endParaRPr lang="zh-CN" altLang="en-US" dirty="0">
              <a:solidFill>
                <a:schemeClr val="accent6">
                  <a:lumMod val="60000"/>
                  <a:lumOff val="40000"/>
                </a:schemeClr>
              </a:solidFill>
            </a:endParaRPr>
          </a:p>
        </p:txBody>
      </p:sp>
      <p:sp>
        <p:nvSpPr>
          <p:cNvPr id="4" name="文本框 3"/>
          <p:cNvSpPr txBox="1"/>
          <p:nvPr/>
        </p:nvSpPr>
        <p:spPr>
          <a:xfrm>
            <a:off x="323850" y="1628800"/>
            <a:ext cx="8496300" cy="4154984"/>
          </a:xfrm>
          <a:prstGeom prst="rect">
            <a:avLst/>
          </a:prstGeom>
          <a:noFill/>
        </p:spPr>
        <p:txBody>
          <a:bodyPr wrap="square" rtlCol="0">
            <a:spAutoFit/>
          </a:bodyPr>
          <a:lstStyle/>
          <a:p>
            <a:pPr marL="214313" indent="-214313">
              <a:buFont typeface="Arial" panose="020B0604020202020204" pitchFamily="34" charset="0"/>
              <a:buChar char="•"/>
            </a:pPr>
            <a:r>
              <a:rPr lang="en-US" altLang="zh-CN" sz="2400" dirty="0"/>
              <a:t>Human forms of knowledge are hard for machines to understand and generate</a:t>
            </a:r>
          </a:p>
          <a:p>
            <a:pPr marL="214313" indent="-214313">
              <a:buFont typeface="Arial" panose="020B0604020202020204" pitchFamily="34" charset="0"/>
              <a:buChar char="•"/>
            </a:pPr>
            <a:endParaRPr lang="en-US" altLang="zh-CN" sz="2400" dirty="0"/>
          </a:p>
          <a:p>
            <a:pPr marL="214313" indent="-214313">
              <a:buFont typeface="Arial" panose="020B0604020202020204" pitchFamily="34" charset="0"/>
              <a:buChar char="•"/>
            </a:pPr>
            <a:r>
              <a:rPr lang="en-US" altLang="zh-CN" sz="2400" dirty="0"/>
              <a:t>Machines should be able to use the Web to publish and retrieve information and knowledge</a:t>
            </a:r>
          </a:p>
          <a:p>
            <a:pPr marL="214313" indent="-214313">
              <a:buFont typeface="Arial" panose="020B0604020202020204" pitchFamily="34" charset="0"/>
              <a:buChar char="•"/>
            </a:pPr>
            <a:endParaRPr lang="en-US" altLang="zh-CN" sz="2400" dirty="0"/>
          </a:p>
          <a:p>
            <a:pPr marL="214313" indent="-214313">
              <a:buFont typeface="Arial" panose="020B0604020202020204" pitchFamily="34" charset="0"/>
              <a:buChar char="•"/>
            </a:pPr>
            <a:r>
              <a:rPr lang="en-US" altLang="zh-CN" sz="2400" dirty="0"/>
              <a:t>The Semantic Web is a collection of languages, ontologies, software tools, services and KBs that are designed to support machines</a:t>
            </a:r>
          </a:p>
          <a:p>
            <a:pPr marL="214313" indent="-214313">
              <a:buFont typeface="Arial" panose="020B0604020202020204" pitchFamily="34" charset="0"/>
              <a:buChar char="•"/>
            </a:pPr>
            <a:endParaRPr lang="en-US" altLang="zh-CN" sz="2400" dirty="0"/>
          </a:p>
          <a:p>
            <a:pPr marL="214313" indent="-214313">
              <a:buFont typeface="Arial" panose="020B0604020202020204" pitchFamily="34" charset="0"/>
              <a:buChar char="•"/>
            </a:pPr>
            <a:r>
              <a:rPr lang="en-US" altLang="zh-CN" sz="2400" dirty="0"/>
              <a:t>A Semantic Web is defined as </a:t>
            </a:r>
            <a:r>
              <a:rPr lang="en-US" altLang="zh-CN" sz="2400" b="1" dirty="0">
                <a:solidFill>
                  <a:schemeClr val="accent6">
                    <a:lumMod val="60000"/>
                    <a:lumOff val="40000"/>
                  </a:schemeClr>
                </a:solidFill>
              </a:rPr>
              <a:t>a Web of Data </a:t>
            </a:r>
            <a:r>
              <a:rPr lang="en-US" altLang="zh-CN" sz="2400" dirty="0"/>
              <a:t>(By W3C)</a:t>
            </a:r>
            <a:endParaRPr lang="zh-CN" altLang="en-US" sz="2400" dirty="0"/>
          </a:p>
        </p:txBody>
      </p:sp>
    </p:spTree>
    <p:extLst>
      <p:ext uri="{BB962C8B-B14F-4D97-AF65-F5344CB8AC3E}">
        <p14:creationId xmlns:p14="http://schemas.microsoft.com/office/powerpoint/2010/main" val="295188466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Autofit/>
          </a:bodyPr>
          <a:lstStyle/>
          <a:p>
            <a:r>
              <a:rPr lang="en-US" altLang="zh-CN" sz="3000" dirty="0"/>
              <a:t>Semantic Web from Two Perspectives</a:t>
            </a:r>
            <a:endParaRPr lang="zh-CN" altLang="en-US" sz="3000" dirty="0"/>
          </a:p>
        </p:txBody>
      </p:sp>
      <p:pic>
        <p:nvPicPr>
          <p:cNvPr id="4" name="内容占位符 3" descr="屏幕剪辑"/>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45054" y="1412776"/>
            <a:ext cx="7715378" cy="5027258"/>
          </a:xfrm>
        </p:spPr>
      </p:pic>
    </p:spTree>
    <p:extLst>
      <p:ext uri="{BB962C8B-B14F-4D97-AF65-F5344CB8AC3E}">
        <p14:creationId xmlns:p14="http://schemas.microsoft.com/office/powerpoint/2010/main" val="2883613852"/>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Content </a:t>
            </a:r>
            <a:endParaRPr lang="zh-CN" altLang="en-US" dirty="0"/>
          </a:p>
        </p:txBody>
      </p:sp>
      <p:sp>
        <p:nvSpPr>
          <p:cNvPr id="3" name="内容占位符 2"/>
          <p:cNvSpPr>
            <a:spLocks noGrp="1"/>
          </p:cNvSpPr>
          <p:nvPr>
            <p:ph idx="1"/>
          </p:nvPr>
        </p:nvSpPr>
        <p:spPr/>
        <p:txBody>
          <a:bodyPr/>
          <a:lstStyle/>
          <a:p>
            <a:r>
              <a:rPr lang="en-US" altLang="zh-CN" dirty="0"/>
              <a:t>Part 1: Semantic Web</a:t>
            </a:r>
          </a:p>
          <a:p>
            <a:pPr lvl="1"/>
            <a:r>
              <a:rPr lang="en-US" altLang="zh-CN" dirty="0"/>
              <a:t>XML</a:t>
            </a:r>
          </a:p>
          <a:p>
            <a:pPr lvl="1"/>
            <a:r>
              <a:rPr lang="en-US" altLang="zh-CN" dirty="0"/>
              <a:t>RDF</a:t>
            </a:r>
          </a:p>
          <a:p>
            <a:pPr lvl="1"/>
            <a:r>
              <a:rPr lang="en-US" altLang="zh-CN" dirty="0"/>
              <a:t>OWL</a:t>
            </a:r>
          </a:p>
          <a:p>
            <a:r>
              <a:rPr lang="en-US" altLang="zh-CN" dirty="0"/>
              <a:t>Knowledge Graph</a:t>
            </a:r>
          </a:p>
        </p:txBody>
      </p:sp>
    </p:spTree>
    <p:extLst>
      <p:ext uri="{BB962C8B-B14F-4D97-AF65-F5344CB8AC3E}">
        <p14:creationId xmlns:p14="http://schemas.microsoft.com/office/powerpoint/2010/main" val="57006840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XML (</a:t>
            </a:r>
            <a:r>
              <a:rPr lang="en-US" altLang="zh-CN" b="0" dirty="0"/>
              <a:t>Extensible Markup Language</a:t>
            </a:r>
            <a:r>
              <a:rPr lang="en-US" altLang="zh-CN" dirty="0"/>
              <a:t>)</a:t>
            </a:r>
            <a:endParaRPr lang="zh-CN" altLang="en-US" dirty="0"/>
          </a:p>
        </p:txBody>
      </p:sp>
      <p:sp>
        <p:nvSpPr>
          <p:cNvPr id="7" name="文本框 6"/>
          <p:cNvSpPr txBox="1"/>
          <p:nvPr/>
        </p:nvSpPr>
        <p:spPr>
          <a:xfrm>
            <a:off x="323850" y="1196752"/>
            <a:ext cx="4464174" cy="5355312"/>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altLang="zh-CN" dirty="0"/>
              <a:t>&lt;?xml version="1.0" encoding="utf-8"?&gt;</a:t>
            </a:r>
          </a:p>
          <a:p>
            <a:r>
              <a:rPr lang="en-US" altLang="zh-CN" dirty="0"/>
              <a:t>&lt;</a:t>
            </a:r>
            <a:r>
              <a:rPr lang="en-US" altLang="zh-CN" dirty="0" err="1"/>
              <a:t>rss</a:t>
            </a:r>
            <a:r>
              <a:rPr lang="en-US" altLang="zh-CN" dirty="0"/>
              <a:t> version="2.0"&gt;</a:t>
            </a:r>
          </a:p>
          <a:p>
            <a:r>
              <a:rPr lang="en-US" altLang="zh-CN" dirty="0"/>
              <a:t>&lt;</a:t>
            </a:r>
            <a:r>
              <a:rPr lang="en-US" altLang="zh-CN" dirty="0">
                <a:solidFill>
                  <a:srgbClr val="FF0000"/>
                </a:solidFill>
              </a:rPr>
              <a:t>news</a:t>
            </a:r>
            <a:r>
              <a:rPr lang="en-US" altLang="zh-CN" dirty="0"/>
              <a:t>&gt;  </a:t>
            </a:r>
          </a:p>
          <a:p>
            <a:r>
              <a:rPr lang="en-US" altLang="zh-CN" dirty="0"/>
              <a:t>     &lt;title&gt;</a:t>
            </a:r>
            <a:r>
              <a:rPr lang="zh-CN" altLang="en-US" dirty="0"/>
              <a:t>辽宁</a:t>
            </a:r>
            <a:r>
              <a:rPr lang="en-US" altLang="zh-CN" dirty="0"/>
              <a:t>41</a:t>
            </a:r>
            <a:r>
              <a:rPr lang="zh-CN" altLang="en-US" dirty="0"/>
              <a:t>名涉拉票贿选人员被依法惩处</a:t>
            </a:r>
            <a:r>
              <a:rPr lang="en-US" altLang="zh-CN" dirty="0"/>
              <a:t>&lt;/title&gt;</a:t>
            </a:r>
          </a:p>
          <a:p>
            <a:r>
              <a:rPr lang="en-US" altLang="zh-CN" dirty="0"/>
              <a:t>     &lt;author&gt;www.qq.com&lt;/author&gt;</a:t>
            </a:r>
          </a:p>
          <a:p>
            <a:r>
              <a:rPr lang="en-US" altLang="zh-CN" dirty="0"/>
              <a:t>     &lt;</a:t>
            </a:r>
            <a:r>
              <a:rPr lang="en-US" altLang="zh-CN" dirty="0" err="1"/>
              <a:t>pubDate</a:t>
            </a:r>
            <a:r>
              <a:rPr lang="en-US" altLang="zh-CN" dirty="0"/>
              <a:t>&gt;2017-04-01&lt;/</a:t>
            </a:r>
            <a:r>
              <a:rPr lang="en-US" altLang="zh-CN" dirty="0" err="1"/>
              <a:t>pubDate</a:t>
            </a:r>
            <a:r>
              <a:rPr lang="en-US" altLang="zh-CN" dirty="0"/>
              <a:t>&gt;</a:t>
            </a:r>
          </a:p>
          <a:p>
            <a:r>
              <a:rPr lang="en-US" altLang="zh-CN" dirty="0"/>
              <a:t>     &lt;description&gt;</a:t>
            </a:r>
            <a:r>
              <a:rPr lang="zh-CN" altLang="en-US" dirty="0"/>
              <a:t>新华社沈阳</a:t>
            </a:r>
            <a:r>
              <a:rPr lang="en-US" altLang="zh-CN" dirty="0"/>
              <a:t>4</a:t>
            </a:r>
            <a:r>
              <a:rPr lang="zh-CN" altLang="en-US" dirty="0"/>
              <a:t>月</a:t>
            </a:r>
            <a:r>
              <a:rPr lang="en-US" altLang="zh-CN" dirty="0"/>
              <a:t>1</a:t>
            </a:r>
            <a:r>
              <a:rPr lang="zh-CN" altLang="en-US" dirty="0"/>
              <a:t>日消息，</a:t>
            </a:r>
            <a:r>
              <a:rPr lang="en-US" altLang="zh-CN" dirty="0"/>
              <a:t>3</a:t>
            </a:r>
            <a:r>
              <a:rPr lang="zh-CN" altLang="en-US" dirty="0"/>
              <a:t>月</a:t>
            </a:r>
            <a:r>
              <a:rPr lang="en-US" altLang="zh-CN" dirty="0"/>
              <a:t>28</a:t>
            </a:r>
            <a:r>
              <a:rPr lang="zh-CN" altLang="en-US" dirty="0"/>
              <a:t>日至</a:t>
            </a:r>
            <a:r>
              <a:rPr lang="en-US" altLang="zh-CN" dirty="0"/>
              <a:t>30</a:t>
            </a:r>
            <a:r>
              <a:rPr lang="zh-CN" altLang="en-US" dirty="0"/>
              <a:t>日，沈阳、鞍山、抚顺</a:t>
            </a:r>
            <a:r>
              <a:rPr lang="en-US" altLang="zh-CN" dirty="0"/>
              <a:t>15</a:t>
            </a:r>
            <a:r>
              <a:rPr lang="zh-CN" altLang="en-US" dirty="0"/>
              <a:t>个基层法院分别对辽宁</a:t>
            </a:r>
            <a:r>
              <a:rPr lang="en-US" altLang="zh-CN" dirty="0"/>
              <a:t>41</a:t>
            </a:r>
            <a:r>
              <a:rPr lang="zh-CN" altLang="en-US" dirty="0"/>
              <a:t>名涉拉票贿选人员作出一审宣判。审理法院综合考虑各案被告人的犯罪事实、犯罪情节以及悔罪表现等因素，对营口港务集团有限公司原董事长高宝玉等</a:t>
            </a:r>
            <a:r>
              <a:rPr lang="en-US" altLang="zh-CN" dirty="0"/>
              <a:t>41</a:t>
            </a:r>
            <a:r>
              <a:rPr lang="zh-CN" altLang="en-US" dirty="0"/>
              <a:t>名被告人分别以破坏选举罪、贪污罪、受贿罪、行贿罪判处有期徒刑等刑罚。经审理查明，高宝玉</a:t>
            </a:r>
            <a:r>
              <a:rPr lang="en-US" altLang="zh-CN" dirty="0"/>
              <a:t>&lt;/description&gt;</a:t>
            </a:r>
          </a:p>
          <a:p>
            <a:r>
              <a:rPr lang="en-US" altLang="zh-CN" dirty="0"/>
              <a:t>&lt;/</a:t>
            </a:r>
            <a:r>
              <a:rPr lang="en-US" altLang="zh-CN" dirty="0">
                <a:solidFill>
                  <a:srgbClr val="FF0000"/>
                </a:solidFill>
              </a:rPr>
              <a:t>news</a:t>
            </a:r>
            <a:r>
              <a:rPr lang="en-US" altLang="zh-CN" dirty="0"/>
              <a:t>&gt;</a:t>
            </a:r>
          </a:p>
          <a:p>
            <a:r>
              <a:rPr lang="en-US" altLang="zh-CN" dirty="0"/>
              <a:t>&lt;/</a:t>
            </a:r>
            <a:r>
              <a:rPr lang="en-US" altLang="zh-CN" dirty="0" err="1"/>
              <a:t>rss</a:t>
            </a:r>
            <a:r>
              <a:rPr lang="en-US" altLang="zh-CN" dirty="0"/>
              <a:t>&gt;</a:t>
            </a:r>
            <a:endParaRPr lang="zh-CN" altLang="en-US" dirty="0"/>
          </a:p>
        </p:txBody>
      </p:sp>
      <p:pic>
        <p:nvPicPr>
          <p:cNvPr id="4" name="图片 3" descr="屏幕剪辑"/>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19261" y="1196752"/>
            <a:ext cx="3900889" cy="4320480"/>
          </a:xfrm>
          <a:prstGeom prst="rect">
            <a:avLst/>
          </a:prstGeom>
        </p:spPr>
      </p:pic>
    </p:spTree>
    <p:extLst>
      <p:ext uri="{BB962C8B-B14F-4D97-AF65-F5344CB8AC3E}">
        <p14:creationId xmlns:p14="http://schemas.microsoft.com/office/powerpoint/2010/main" val="129018940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RDF (</a:t>
            </a:r>
            <a:r>
              <a:rPr lang="en-US" altLang="zh-CN" b="0" dirty="0"/>
              <a:t>Resource Description Framework</a:t>
            </a:r>
            <a:r>
              <a:rPr lang="en-US" altLang="zh-CN" dirty="0"/>
              <a:t>)</a:t>
            </a:r>
            <a:endParaRPr lang="zh-CN" altLang="en-US" dirty="0"/>
          </a:p>
        </p:txBody>
      </p:sp>
      <p:sp>
        <p:nvSpPr>
          <p:cNvPr id="4" name="文本框 3"/>
          <p:cNvSpPr txBox="1"/>
          <p:nvPr/>
        </p:nvSpPr>
        <p:spPr>
          <a:xfrm>
            <a:off x="323850" y="1412776"/>
            <a:ext cx="8496300" cy="5078313"/>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altLang="zh-CN" dirty="0"/>
              <a:t>&lt;?xml version="1.0"?&gt;</a:t>
            </a:r>
          </a:p>
          <a:p>
            <a:endParaRPr lang="en-US" altLang="zh-CN" dirty="0"/>
          </a:p>
          <a:p>
            <a:r>
              <a:rPr lang="en-US" altLang="zh-CN" dirty="0"/>
              <a:t>&lt;</a:t>
            </a:r>
            <a:r>
              <a:rPr lang="en-US" altLang="zh-CN" dirty="0" err="1"/>
              <a:t>rdf:RDF</a:t>
            </a:r>
            <a:endParaRPr lang="en-US" altLang="zh-CN" dirty="0"/>
          </a:p>
          <a:p>
            <a:r>
              <a:rPr lang="en-US" altLang="zh-CN" dirty="0" err="1"/>
              <a:t>xmlns:rdf</a:t>
            </a:r>
            <a:r>
              <a:rPr lang="en-US" altLang="zh-CN" dirty="0"/>
              <a:t>="http://www.w3.org/1999/02/22-rdf-syntax-ns#"</a:t>
            </a:r>
          </a:p>
          <a:p>
            <a:r>
              <a:rPr lang="en-US" altLang="zh-CN" dirty="0" err="1"/>
              <a:t>xmlns:news</a:t>
            </a:r>
            <a:r>
              <a:rPr lang="en-US" altLang="zh-CN" dirty="0"/>
              <a:t>="http://www.news.fake/news#"&gt;</a:t>
            </a:r>
          </a:p>
          <a:p>
            <a:endParaRPr lang="en-US" altLang="zh-CN" dirty="0"/>
          </a:p>
          <a:p>
            <a:r>
              <a:rPr lang="en-US" altLang="zh-CN" dirty="0"/>
              <a:t>&lt;</a:t>
            </a:r>
            <a:r>
              <a:rPr lang="en-US" altLang="zh-CN" dirty="0" err="1"/>
              <a:t>rdf:Description</a:t>
            </a:r>
            <a:endParaRPr lang="en-US" altLang="zh-CN" dirty="0"/>
          </a:p>
          <a:p>
            <a:r>
              <a:rPr lang="en-US" altLang="zh-CN" dirty="0" err="1"/>
              <a:t>rdf:about</a:t>
            </a:r>
            <a:r>
              <a:rPr lang="en-US" altLang="zh-CN" dirty="0"/>
              <a:t>="http://news.qq.com/a/20170401/036490.htm"&gt;</a:t>
            </a:r>
          </a:p>
          <a:p>
            <a:r>
              <a:rPr lang="en-US" altLang="zh-CN" dirty="0"/>
              <a:t>    &lt;news:author&gt;www.qq.com&lt;/news:author&gt;</a:t>
            </a:r>
          </a:p>
          <a:p>
            <a:r>
              <a:rPr lang="en-US" altLang="zh-CN" dirty="0">
                <a:solidFill>
                  <a:srgbClr val="FF0000"/>
                </a:solidFill>
              </a:rPr>
              <a:t>    &lt;news:category&gt;</a:t>
            </a:r>
            <a:r>
              <a:rPr lang="zh-CN" altLang="en-US" dirty="0">
                <a:solidFill>
                  <a:srgbClr val="FF0000"/>
                </a:solidFill>
              </a:rPr>
              <a:t>国内新闻</a:t>
            </a:r>
            <a:r>
              <a:rPr lang="en-US" altLang="zh-CN" dirty="0">
                <a:solidFill>
                  <a:srgbClr val="FF0000"/>
                </a:solidFill>
              </a:rPr>
              <a:t>&lt;/</a:t>
            </a:r>
            <a:r>
              <a:rPr lang="en-US" altLang="zh-CN" dirty="0" err="1">
                <a:solidFill>
                  <a:srgbClr val="FF0000"/>
                </a:solidFill>
              </a:rPr>
              <a:t>news:category</a:t>
            </a:r>
            <a:r>
              <a:rPr lang="en-US" altLang="zh-CN" dirty="0">
                <a:solidFill>
                  <a:srgbClr val="FF0000"/>
                </a:solidFill>
              </a:rPr>
              <a:t> &gt;</a:t>
            </a:r>
          </a:p>
          <a:p>
            <a:r>
              <a:rPr lang="en-US" altLang="zh-CN" dirty="0">
                <a:solidFill>
                  <a:srgbClr val="FF0000"/>
                </a:solidFill>
              </a:rPr>
              <a:t>    &lt;news:subcategory&gt;</a:t>
            </a:r>
            <a:r>
              <a:rPr lang="zh-CN" altLang="en-US" dirty="0">
                <a:solidFill>
                  <a:srgbClr val="FF0000"/>
                </a:solidFill>
              </a:rPr>
              <a:t>政治</a:t>
            </a:r>
            <a:r>
              <a:rPr lang="en-US" altLang="zh-CN" dirty="0">
                <a:solidFill>
                  <a:srgbClr val="FF0000"/>
                </a:solidFill>
              </a:rPr>
              <a:t>&lt;/</a:t>
            </a:r>
            <a:r>
              <a:rPr lang="en-US" altLang="zh-CN" dirty="0" err="1">
                <a:solidFill>
                  <a:srgbClr val="FF0000"/>
                </a:solidFill>
              </a:rPr>
              <a:t>news:subcategory</a:t>
            </a:r>
            <a:r>
              <a:rPr lang="en-US" altLang="zh-CN" dirty="0">
                <a:solidFill>
                  <a:srgbClr val="FF0000"/>
                </a:solidFill>
              </a:rPr>
              <a:t> &gt;</a:t>
            </a:r>
          </a:p>
          <a:p>
            <a:r>
              <a:rPr lang="en-US" altLang="zh-CN" dirty="0"/>
              <a:t>    &lt;news:date&gt;2017-04-01 17:55:57&lt;/news:date&gt;</a:t>
            </a:r>
          </a:p>
          <a:p>
            <a:r>
              <a:rPr lang="en-US" altLang="zh-CN" dirty="0"/>
              <a:t>    &lt;news:description&gt;</a:t>
            </a:r>
            <a:r>
              <a:rPr lang="zh-CN" altLang="en-US" dirty="0"/>
              <a:t>新华社沈阳</a:t>
            </a:r>
            <a:r>
              <a:rPr lang="en-US" altLang="zh-CN" dirty="0"/>
              <a:t>4</a:t>
            </a:r>
            <a:r>
              <a:rPr lang="zh-CN" altLang="en-US" dirty="0"/>
              <a:t>月</a:t>
            </a:r>
            <a:r>
              <a:rPr lang="en-US" altLang="zh-CN" dirty="0"/>
              <a:t>1</a:t>
            </a:r>
            <a:r>
              <a:rPr lang="zh-CN" altLang="en-US" dirty="0"/>
              <a:t>日消息，</a:t>
            </a:r>
            <a:r>
              <a:rPr lang="en-US" altLang="zh-CN" dirty="0"/>
              <a:t>3</a:t>
            </a:r>
            <a:r>
              <a:rPr lang="zh-CN" altLang="en-US" dirty="0"/>
              <a:t>月</a:t>
            </a:r>
            <a:r>
              <a:rPr lang="en-US" altLang="zh-CN" dirty="0"/>
              <a:t>28</a:t>
            </a:r>
            <a:r>
              <a:rPr lang="zh-CN" altLang="en-US" dirty="0"/>
              <a:t>日至</a:t>
            </a:r>
            <a:r>
              <a:rPr lang="en-US" altLang="zh-CN" dirty="0"/>
              <a:t>30</a:t>
            </a:r>
            <a:r>
              <a:rPr lang="zh-CN" altLang="en-US" dirty="0"/>
              <a:t>日，沈阳、鞍山、抚顺</a:t>
            </a:r>
            <a:r>
              <a:rPr lang="en-US" altLang="zh-CN" dirty="0"/>
              <a:t>15</a:t>
            </a:r>
            <a:r>
              <a:rPr lang="zh-CN" altLang="en-US" dirty="0"/>
              <a:t>个基层法院分别对辽宁</a:t>
            </a:r>
            <a:r>
              <a:rPr lang="en-US" altLang="zh-CN" dirty="0"/>
              <a:t>41</a:t>
            </a:r>
            <a:r>
              <a:rPr lang="zh-CN" altLang="en-US" dirty="0"/>
              <a:t>名涉拉票贿选人员作出一审宣判。  </a:t>
            </a:r>
            <a:endParaRPr lang="en-US" altLang="zh-CN" dirty="0"/>
          </a:p>
          <a:p>
            <a:r>
              <a:rPr lang="en-US" altLang="zh-CN" dirty="0"/>
              <a:t>    &lt;/news:description&gt;</a:t>
            </a:r>
          </a:p>
          <a:p>
            <a:r>
              <a:rPr lang="en-US" altLang="zh-CN" dirty="0"/>
              <a:t>&lt;/</a:t>
            </a:r>
            <a:r>
              <a:rPr lang="en-US" altLang="zh-CN" dirty="0" err="1"/>
              <a:t>rdf:Description</a:t>
            </a:r>
            <a:r>
              <a:rPr lang="en-US" altLang="zh-CN" dirty="0"/>
              <a:t>&gt;</a:t>
            </a:r>
          </a:p>
          <a:p>
            <a:endParaRPr lang="en-US" altLang="zh-CN" dirty="0"/>
          </a:p>
          <a:p>
            <a:r>
              <a:rPr lang="en-US" altLang="zh-CN" dirty="0"/>
              <a:t>&lt;/</a:t>
            </a:r>
            <a:r>
              <a:rPr lang="en-US" altLang="zh-CN" dirty="0" err="1"/>
              <a:t>rdf:RDF</a:t>
            </a:r>
            <a:r>
              <a:rPr lang="en-US" altLang="zh-CN" dirty="0"/>
              <a:t>&gt;</a:t>
            </a:r>
            <a:endParaRPr lang="zh-CN" altLang="en-US" dirty="0"/>
          </a:p>
        </p:txBody>
      </p:sp>
    </p:spTree>
    <p:extLst>
      <p:ext uri="{BB962C8B-B14F-4D97-AF65-F5344CB8AC3E}">
        <p14:creationId xmlns:p14="http://schemas.microsoft.com/office/powerpoint/2010/main" val="212202176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OWL (</a:t>
            </a:r>
            <a:r>
              <a:rPr lang="en-US" altLang="zh-CN" b="0" dirty="0"/>
              <a:t>Web Ontology Language</a:t>
            </a:r>
            <a:r>
              <a:rPr lang="en-US" altLang="zh-CN" dirty="0"/>
              <a:t>)</a:t>
            </a:r>
            <a:endParaRPr lang="zh-CN" altLang="en-US" dirty="0"/>
          </a:p>
        </p:txBody>
      </p:sp>
      <p:sp>
        <p:nvSpPr>
          <p:cNvPr id="4" name="文本框 3"/>
          <p:cNvSpPr txBox="1"/>
          <p:nvPr/>
        </p:nvSpPr>
        <p:spPr>
          <a:xfrm>
            <a:off x="611560" y="2060848"/>
            <a:ext cx="7920880" cy="2554545"/>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altLang="zh-CN" sz="3200" dirty="0"/>
              <a:t>&lt;</a:t>
            </a:r>
            <a:r>
              <a:rPr lang="en-US" altLang="zh-CN" sz="3200" dirty="0" err="1"/>
              <a:t>rdf:Property</a:t>
            </a:r>
            <a:r>
              <a:rPr lang="en-US" altLang="zh-CN" sz="3200" dirty="0"/>
              <a:t> </a:t>
            </a:r>
            <a:r>
              <a:rPr lang="en-US" altLang="zh-CN" sz="3200" dirty="0" err="1"/>
              <a:t>rdf:ID</a:t>
            </a:r>
            <a:r>
              <a:rPr lang="en-US" altLang="zh-CN" sz="3200" dirty="0"/>
              <a:t>=“</a:t>
            </a:r>
            <a:r>
              <a:rPr lang="en-US" altLang="zh-CN" sz="3200" dirty="0" err="1"/>
              <a:t>subCategory</a:t>
            </a:r>
            <a:r>
              <a:rPr lang="en-US" altLang="zh-CN" sz="3200" dirty="0"/>
              <a:t>"&gt;</a:t>
            </a:r>
          </a:p>
          <a:p>
            <a:r>
              <a:rPr lang="en-US" altLang="zh-CN" sz="3200" dirty="0"/>
              <a:t>	&lt;</a:t>
            </a:r>
            <a:r>
              <a:rPr lang="en-US" altLang="zh-CN" sz="3200" dirty="0" err="1"/>
              <a:t>rdfs:label</a:t>
            </a:r>
            <a:r>
              <a:rPr lang="en-US" altLang="zh-CN" sz="3200" dirty="0"/>
              <a:t>&gt;node&lt;/</a:t>
            </a:r>
            <a:r>
              <a:rPr lang="en-US" altLang="zh-CN" sz="3200" dirty="0" err="1"/>
              <a:t>rdfs:label</a:t>
            </a:r>
            <a:r>
              <a:rPr lang="en-US" altLang="zh-CN" sz="3200" dirty="0"/>
              <a:t>&gt;</a:t>
            </a:r>
          </a:p>
          <a:p>
            <a:r>
              <a:rPr lang="en-US" altLang="zh-CN" sz="3200" dirty="0"/>
              <a:t>	&lt;</a:t>
            </a:r>
            <a:r>
              <a:rPr lang="en-US" altLang="zh-CN" sz="3200" dirty="0" err="1"/>
              <a:t>rdfs:subPropertyOf</a:t>
            </a:r>
            <a:r>
              <a:rPr lang="en-US" altLang="zh-CN" sz="3200" dirty="0"/>
              <a:t> 			</a:t>
            </a:r>
          </a:p>
          <a:p>
            <a:r>
              <a:rPr lang="en-US" altLang="zh-CN" sz="3200" dirty="0"/>
              <a:t>		</a:t>
            </a:r>
            <a:r>
              <a:rPr lang="en-US" altLang="zh-CN" sz="3200" dirty="0" err="1"/>
              <a:t>rdf:resource</a:t>
            </a:r>
            <a:r>
              <a:rPr lang="en-US" altLang="zh-CN" sz="3200" dirty="0"/>
              <a:t>="category"/&gt;</a:t>
            </a:r>
          </a:p>
          <a:p>
            <a:r>
              <a:rPr lang="en-US" altLang="zh-CN" sz="3200" dirty="0"/>
              <a:t>&lt;/</a:t>
            </a:r>
            <a:r>
              <a:rPr lang="en-US" altLang="zh-CN" sz="3200" dirty="0" err="1"/>
              <a:t>rdf:Property</a:t>
            </a:r>
            <a:r>
              <a:rPr lang="en-US" altLang="zh-CN" sz="3200" dirty="0"/>
              <a:t>&gt;</a:t>
            </a:r>
          </a:p>
        </p:txBody>
      </p:sp>
    </p:spTree>
    <p:extLst>
      <p:ext uri="{BB962C8B-B14F-4D97-AF65-F5344CB8AC3E}">
        <p14:creationId xmlns:p14="http://schemas.microsoft.com/office/powerpoint/2010/main" val="1598449417"/>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Knowledge Graph</a:t>
            </a:r>
            <a:endParaRPr lang="zh-CN" altLang="en-US" dirty="0"/>
          </a:p>
        </p:txBody>
      </p:sp>
      <p:sp>
        <p:nvSpPr>
          <p:cNvPr id="4" name="文本框 3"/>
          <p:cNvSpPr txBox="1"/>
          <p:nvPr/>
        </p:nvSpPr>
        <p:spPr>
          <a:xfrm>
            <a:off x="467544" y="1628800"/>
            <a:ext cx="8352606" cy="3785652"/>
          </a:xfrm>
          <a:prstGeom prst="rect">
            <a:avLst/>
          </a:prstGeom>
          <a:noFill/>
        </p:spPr>
        <p:txBody>
          <a:bodyPr wrap="square" rtlCol="0">
            <a:spAutoFit/>
          </a:bodyPr>
          <a:lstStyle/>
          <a:p>
            <a:pPr marL="0" lvl="1"/>
            <a:r>
              <a:rPr lang="en-US" altLang="zh-CN" sz="2400" dirty="0"/>
              <a:t>The </a:t>
            </a:r>
            <a:r>
              <a:rPr lang="en-US" altLang="zh-CN" sz="2400" b="1" dirty="0"/>
              <a:t>Knowledge Graph</a:t>
            </a:r>
            <a:r>
              <a:rPr lang="en-US" altLang="zh-CN" sz="2400" dirty="0"/>
              <a:t> is a </a:t>
            </a:r>
            <a:r>
              <a:rPr lang="en-US" altLang="zh-CN" sz="2400" u="sng" dirty="0"/>
              <a:t>knowledge base </a:t>
            </a:r>
            <a:r>
              <a:rPr lang="en-US" altLang="zh-CN" sz="2400" dirty="0"/>
              <a:t>used by Google to enhance its search engine's search results with </a:t>
            </a:r>
            <a:r>
              <a:rPr lang="en-US" altLang="zh-CN" sz="2400" b="1" dirty="0"/>
              <a:t>semantic-search information </a:t>
            </a:r>
            <a:r>
              <a:rPr lang="en-US" altLang="zh-CN" sz="2400" dirty="0"/>
              <a:t>gathered from a wide variety of sources. </a:t>
            </a:r>
          </a:p>
          <a:p>
            <a:pPr marL="0" lvl="1"/>
            <a:endParaRPr lang="en-US" altLang="zh-CN" sz="2400" b="1" dirty="0"/>
          </a:p>
          <a:p>
            <a:pPr marL="0" lvl="1"/>
            <a:r>
              <a:rPr lang="en-US" altLang="zh-CN" sz="2400" b="1" dirty="0"/>
              <a:t>Knowledge Graph</a:t>
            </a:r>
            <a:r>
              <a:rPr lang="en-US" altLang="zh-CN" sz="2400" dirty="0"/>
              <a:t> </a:t>
            </a:r>
            <a:r>
              <a:rPr lang="en-US" altLang="zh-CN" sz="2400" b="1" dirty="0"/>
              <a:t>display</a:t>
            </a:r>
            <a:r>
              <a:rPr lang="en-US" altLang="zh-CN" sz="2400" dirty="0"/>
              <a:t> was added to Google's search engine in 2012, starting in the United States, having been announced on May 16, 2012.</a:t>
            </a:r>
          </a:p>
          <a:p>
            <a:pPr marL="0" lvl="1"/>
            <a:endParaRPr lang="en-US" altLang="zh-CN" sz="2400" dirty="0"/>
          </a:p>
          <a:p>
            <a:pPr marL="0" lvl="1" algn="r"/>
            <a:r>
              <a:rPr lang="en-US" altLang="zh-CN" sz="2400" dirty="0"/>
              <a:t>-- Wikipedia</a:t>
            </a:r>
            <a:endParaRPr lang="zh-CN" altLang="en-US" sz="2400" dirty="0"/>
          </a:p>
        </p:txBody>
      </p:sp>
    </p:spTree>
    <p:extLst>
      <p:ext uri="{BB962C8B-B14F-4D97-AF65-F5344CB8AC3E}">
        <p14:creationId xmlns:p14="http://schemas.microsoft.com/office/powerpoint/2010/main" val="74536341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Google Knowledge Graph</a:t>
            </a:r>
            <a:endParaRPr lang="zh-CN" altLang="en-US" dirty="0"/>
          </a:p>
        </p:txBody>
      </p:sp>
      <p:sp>
        <p:nvSpPr>
          <p:cNvPr id="5" name="TextBox 4"/>
          <p:cNvSpPr txBox="1">
            <a:spLocks noChangeArrowheads="1"/>
          </p:cNvSpPr>
          <p:nvPr/>
        </p:nvSpPr>
        <p:spPr bwMode="auto">
          <a:xfrm>
            <a:off x="1679225" y="1117241"/>
            <a:ext cx="554355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en-US"/>
            </a:defPPr>
            <a:lvl1pPr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9pPr>
          </a:lstStyle>
          <a:p>
            <a:pPr algn="ctr" eaLnBrk="1" hangingPunct="1"/>
            <a:r>
              <a:rPr lang="en-US" altLang="en-US" sz="2400" dirty="0">
                <a:solidFill>
                  <a:srgbClr val="00B050"/>
                </a:solidFill>
                <a:latin typeface="+mj-lt"/>
              </a:rPr>
              <a:t>Google’s Slogan: “</a:t>
            </a:r>
            <a:r>
              <a:rPr lang="en-US" altLang="zh-CN" sz="2400" b="1" dirty="0">
                <a:solidFill>
                  <a:srgbClr val="00B050"/>
                </a:solidFill>
                <a:latin typeface="+mj-lt"/>
              </a:rPr>
              <a:t>things, not strings</a:t>
            </a:r>
            <a:r>
              <a:rPr lang="en-US" altLang="en-US" sz="2400" dirty="0">
                <a:solidFill>
                  <a:srgbClr val="00B050"/>
                </a:solidFill>
                <a:latin typeface="+mj-lt"/>
              </a:rPr>
              <a:t>”</a:t>
            </a:r>
            <a:endParaRPr lang="en-US" altLang="zh-CN" sz="2400" dirty="0">
              <a:solidFill>
                <a:srgbClr val="00B050"/>
              </a:solidFill>
              <a:latin typeface="+mj-lt"/>
            </a:endParaRPr>
          </a:p>
        </p:txBody>
      </p:sp>
      <p:pic>
        <p:nvPicPr>
          <p:cNvPr id="6" name="Content Placeholder 5" descr="Screen Shot 2013-01-28 at 1.14.08 PM.png"/>
          <p:cNvPicPr>
            <a:picLocks noGrp="1" noChangeAspect="1"/>
          </p:cNvPicPr>
          <p:nvPr/>
        </p:nvPicPr>
        <p:blipFill>
          <a:blip r:embed="rId2">
            <a:extLst>
              <a:ext uri="{28A0092B-C50C-407E-A947-70E740481C1C}">
                <a14:useLocalDpi xmlns:a14="http://schemas.microsoft.com/office/drawing/2010/main" val="0"/>
              </a:ext>
            </a:extLst>
          </a:blip>
          <a:srcRect t="8153" b="8153"/>
          <a:stretch>
            <a:fillRect/>
          </a:stretch>
        </p:blipFill>
        <p:spPr bwMode="auto">
          <a:xfrm>
            <a:off x="467544" y="1591422"/>
            <a:ext cx="8151854" cy="51499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矩形 8"/>
          <p:cNvSpPr/>
          <p:nvPr/>
        </p:nvSpPr>
        <p:spPr>
          <a:xfrm>
            <a:off x="5940152" y="2924944"/>
            <a:ext cx="2016224" cy="3672706"/>
          </a:xfrm>
          <a:prstGeom prst="rect">
            <a:avLst/>
          </a:prstGeom>
          <a:noFill/>
        </p:spPr>
        <p:style>
          <a:lnRef idx="2">
            <a:schemeClr val="accent6"/>
          </a:lnRef>
          <a:fillRef idx="1">
            <a:schemeClr val="lt1"/>
          </a:fillRef>
          <a:effectRef idx="0">
            <a:schemeClr val="accent6"/>
          </a:effectRef>
          <a:fontRef idx="minor">
            <a:schemeClr val="dk1"/>
          </a:fontRef>
        </p:style>
        <p:txBody>
          <a:bodyPr rtlCol="0" anchor="ctr"/>
          <a:lstStyle/>
          <a:p>
            <a:pPr algn="ctr"/>
            <a:endParaRPr lang="zh-CN" altLang="en-US"/>
          </a:p>
        </p:txBody>
      </p:sp>
    </p:spTree>
    <p:extLst>
      <p:ext uri="{BB962C8B-B14F-4D97-AF65-F5344CB8AC3E}">
        <p14:creationId xmlns:p14="http://schemas.microsoft.com/office/powerpoint/2010/main" val="13843332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We start with a book …</a:t>
            </a:r>
            <a:endParaRPr lang="zh-CN" altLang="en-US" dirty="0"/>
          </a:p>
        </p:txBody>
      </p:sp>
      <p:pic>
        <p:nvPicPr>
          <p:cNvPr id="4"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789802" y="1268760"/>
            <a:ext cx="3564396" cy="5475330"/>
          </a:xfrm>
          <a:prstGeom prst="rect">
            <a:avLst/>
          </a:prstGeom>
          <a:noFill/>
          <a:ln w="9525">
            <a:solidFill>
              <a:srgbClr val="000000"/>
            </a:solidFill>
            <a:round/>
            <a:headEnd/>
            <a:tailEnd/>
          </a:ln>
          <a:extLst>
            <a:ext uri="{909E8E84-426E-40dd-AFC4-6F175D3DCCD1}">
              <a14:hiddenFill xmlns:lc="http://schemas.openxmlformats.org/drawingml/2006/lockedCanvas" xmlns:a14="http://schemas.microsoft.com/office/drawing/2010/main" xmlns="">
                <a:solidFill>
                  <a:srgbClr val="FFFFFF"/>
                </a:solidFill>
              </a14:hiddenFill>
            </a:ext>
          </a:extLst>
        </p:spPr>
      </p:pic>
    </p:spTree>
    <p:extLst>
      <p:ext uri="{BB962C8B-B14F-4D97-AF65-F5344CB8AC3E}">
        <p14:creationId xmlns:p14="http://schemas.microsoft.com/office/powerpoint/2010/main" val="2454089986"/>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Facebook Graph Search</a:t>
            </a:r>
            <a:endParaRPr lang="zh-CN" altLang="en-US" dirty="0"/>
          </a:p>
        </p:txBody>
      </p:sp>
      <p:pic>
        <p:nvPicPr>
          <p:cNvPr id="4" name="图片 3" descr="屏幕剪辑"/>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1600" y="1215815"/>
            <a:ext cx="7200800" cy="5642185"/>
          </a:xfrm>
          <a:prstGeom prst="rect">
            <a:avLst/>
          </a:prstGeom>
        </p:spPr>
      </p:pic>
    </p:spTree>
    <p:extLst>
      <p:ext uri="{BB962C8B-B14F-4D97-AF65-F5344CB8AC3E}">
        <p14:creationId xmlns:p14="http://schemas.microsoft.com/office/powerpoint/2010/main" val="42525638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err="1"/>
              <a:t>Acemap</a:t>
            </a:r>
            <a:r>
              <a:rPr lang="en-US" altLang="zh-CN" dirty="0"/>
              <a:t> Knowledge Graph</a:t>
            </a:r>
            <a:endParaRPr lang="zh-CN" altLang="en-US" dirty="0"/>
          </a:p>
        </p:txBody>
      </p:sp>
      <p:pic>
        <p:nvPicPr>
          <p:cNvPr id="6" name="内容占位符 5" descr="屏幕剪辑"/>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03648" y="1599564"/>
            <a:ext cx="6876621" cy="5210417"/>
          </a:xfrm>
          <a:prstGeom prst="rect">
            <a:avLst/>
          </a:prstGeom>
          <a:ln>
            <a:noFill/>
          </a:ln>
          <a:effectLst>
            <a:outerShdw blurRad="190500" algn="tl" rotWithShape="0">
              <a:srgbClr val="000000">
                <a:alpha val="70000"/>
              </a:srgbClr>
            </a:outerShdw>
          </a:effectLst>
        </p:spPr>
      </p:pic>
      <p:sp>
        <p:nvSpPr>
          <p:cNvPr id="7" name="文本框 6"/>
          <p:cNvSpPr txBox="1"/>
          <p:nvPr/>
        </p:nvSpPr>
        <p:spPr>
          <a:xfrm>
            <a:off x="1691680" y="1044575"/>
            <a:ext cx="6336991" cy="523220"/>
          </a:xfrm>
          <a:prstGeom prst="rect">
            <a:avLst/>
          </a:prstGeom>
          <a:noFill/>
        </p:spPr>
        <p:txBody>
          <a:bodyPr wrap="none" rtlCol="0">
            <a:spAutoFit/>
          </a:bodyPr>
          <a:lstStyle/>
          <a:p>
            <a:r>
              <a:rPr lang="en-US" altLang="zh-CN" sz="2800" dirty="0">
                <a:hlinkClick r:id="rId3"/>
              </a:rPr>
              <a:t>http://acemap.sjtu.edu.cn/app/AceKG/</a:t>
            </a:r>
            <a:r>
              <a:rPr lang="en-US" altLang="zh-CN" sz="2800" dirty="0"/>
              <a:t> </a:t>
            </a:r>
            <a:endParaRPr lang="zh-CN" altLang="en-US" sz="2800" dirty="0"/>
          </a:p>
        </p:txBody>
      </p:sp>
    </p:spTree>
    <p:extLst>
      <p:ext uri="{BB962C8B-B14F-4D97-AF65-F5344CB8AC3E}">
        <p14:creationId xmlns:p14="http://schemas.microsoft.com/office/powerpoint/2010/main" val="646245230"/>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Knowledge Graph</a:t>
            </a:r>
            <a:endParaRPr lang="zh-CN" altLang="en-US" dirty="0"/>
          </a:p>
        </p:txBody>
      </p:sp>
      <p:pic>
        <p:nvPicPr>
          <p:cNvPr id="4" name="内容占位符 3" descr="屏幕剪辑"/>
          <p:cNvPicPr>
            <a:picLocks noGrp="1" noChangeAspect="1"/>
          </p:cNvPicPr>
          <p:nvPr>
            <p:ph idx="1"/>
          </p:nvPr>
        </p:nvPicPr>
        <p:blipFill rotWithShape="1">
          <a:blip r:embed="rId3">
            <a:extLst>
              <a:ext uri="{28A0092B-C50C-407E-A947-70E740481C1C}">
                <a14:useLocalDpi xmlns:a14="http://schemas.microsoft.com/office/drawing/2010/main" val="0"/>
              </a:ext>
            </a:extLst>
          </a:blip>
          <a:srcRect l="15073" t="7790" r="15814"/>
          <a:stretch/>
        </p:blipFill>
        <p:spPr>
          <a:xfrm>
            <a:off x="827584" y="2592668"/>
            <a:ext cx="6031243" cy="4265332"/>
          </a:xfrm>
        </p:spPr>
      </p:pic>
      <p:sp>
        <p:nvSpPr>
          <p:cNvPr id="5" name="文本框 4"/>
          <p:cNvSpPr txBox="1"/>
          <p:nvPr/>
        </p:nvSpPr>
        <p:spPr>
          <a:xfrm>
            <a:off x="323850" y="1714685"/>
            <a:ext cx="8496300" cy="830997"/>
          </a:xfrm>
          <a:prstGeom prst="rect">
            <a:avLst/>
          </a:prstGeom>
          <a:noFill/>
        </p:spPr>
        <p:txBody>
          <a:bodyPr wrap="square" rtlCol="0">
            <a:spAutoFit/>
          </a:bodyPr>
          <a:lstStyle/>
          <a:p>
            <a:r>
              <a:rPr lang="en-US" altLang="zh-CN" sz="2400" dirty="0">
                <a:latin typeface="楷体" panose="02010609060101010101" pitchFamily="49" charset="-122"/>
                <a:ea typeface="楷体" panose="02010609060101010101" pitchFamily="49" charset="-122"/>
              </a:rPr>
              <a:t>“</a:t>
            </a:r>
            <a:r>
              <a:rPr lang="zh-CN" altLang="en-US" sz="2400" dirty="0">
                <a:latin typeface="楷体" panose="02010609060101010101" pitchFamily="49" charset="-122"/>
                <a:ea typeface="楷体" panose="02010609060101010101" pitchFamily="49" charset="-122"/>
              </a:rPr>
              <a:t>总的来说，知识图谱是一项交叉研究领域；计算机的不同学科都从不同的角度对知识图谱这个领域进行了研究工作。</a:t>
            </a:r>
            <a:r>
              <a:rPr lang="en-US" altLang="zh-CN" sz="2400" dirty="0">
                <a:latin typeface="楷体" panose="02010609060101010101" pitchFamily="49" charset="-122"/>
                <a:ea typeface="楷体" panose="02010609060101010101" pitchFamily="49" charset="-122"/>
              </a:rPr>
              <a:t>”</a:t>
            </a:r>
            <a:endParaRPr lang="zh-CN" altLang="en-US" sz="2400" dirty="0">
              <a:latin typeface="楷体" panose="02010609060101010101" pitchFamily="49" charset="-122"/>
              <a:ea typeface="楷体" panose="02010609060101010101" pitchFamily="49" charset="-122"/>
            </a:endParaRPr>
          </a:p>
        </p:txBody>
      </p:sp>
      <p:pic>
        <p:nvPicPr>
          <p:cNvPr id="1026" name="Picture 2" descr="ho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27099" y="3862123"/>
            <a:ext cx="1748035" cy="2226796"/>
          </a:xfrm>
          <a:prstGeom prst="rect">
            <a:avLst/>
          </a:prstGeom>
          <a:noFill/>
          <a:extLst>
            <a:ext uri="{909E8E84-426E-40DD-AFC4-6F175D3DCCD1}">
              <a14:hiddenFill xmlns:a14="http://schemas.microsoft.com/office/drawing/2010/main">
                <a:solidFill>
                  <a:srgbClr val="FFFFFF"/>
                </a:solidFill>
              </a14:hiddenFill>
            </a:ext>
          </a:extLst>
        </p:spPr>
      </p:pic>
      <p:sp>
        <p:nvSpPr>
          <p:cNvPr id="6" name="文本框 5"/>
          <p:cNvSpPr txBox="1"/>
          <p:nvPr/>
        </p:nvSpPr>
        <p:spPr>
          <a:xfrm>
            <a:off x="7072115" y="3215792"/>
            <a:ext cx="1858005" cy="646331"/>
          </a:xfrm>
          <a:prstGeom prst="rect">
            <a:avLst/>
          </a:prstGeom>
          <a:noFill/>
        </p:spPr>
        <p:txBody>
          <a:bodyPr wrap="square" rtlCol="0">
            <a:spAutoFit/>
          </a:bodyPr>
          <a:lstStyle/>
          <a:p>
            <a:r>
              <a:rPr lang="zh-CN" altLang="en-US" b="1" dirty="0"/>
              <a:t>邹磊</a:t>
            </a:r>
            <a:endParaRPr lang="en-US" altLang="zh-CN" b="1" dirty="0"/>
          </a:p>
          <a:p>
            <a:r>
              <a:rPr lang="zh-CN" altLang="en-US" dirty="0"/>
              <a:t>北京大学副教授</a:t>
            </a:r>
          </a:p>
        </p:txBody>
      </p:sp>
      <p:sp>
        <p:nvSpPr>
          <p:cNvPr id="7" name="文本框 6"/>
          <p:cNvSpPr txBox="1"/>
          <p:nvPr/>
        </p:nvSpPr>
        <p:spPr>
          <a:xfrm>
            <a:off x="327298" y="1194964"/>
            <a:ext cx="7378943"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源图来自于：</a:t>
            </a:r>
            <a:r>
              <a:rPr lang="en-US" altLang="zh-CN" dirty="0">
                <a:latin typeface="楷体" panose="02010609060101010101" pitchFamily="49" charset="-122"/>
                <a:ea typeface="楷体" panose="02010609060101010101" pitchFamily="49" charset="-122"/>
              </a:rPr>
              <a:t>https://mp.weixin.qq.com/s/8tOmTvHDnAa4ZoaemZheYQ</a:t>
            </a:r>
            <a:endParaRPr lang="zh-CN" altLang="en-US" dirty="0">
              <a:latin typeface="楷体" panose="02010609060101010101" pitchFamily="49" charset="-122"/>
              <a:ea typeface="楷体" panose="02010609060101010101" pitchFamily="49" charset="-122"/>
            </a:endParaRPr>
          </a:p>
        </p:txBody>
      </p:sp>
    </p:spTree>
    <p:extLst>
      <p:ext uri="{BB962C8B-B14F-4D97-AF65-F5344CB8AC3E}">
        <p14:creationId xmlns:p14="http://schemas.microsoft.com/office/powerpoint/2010/main" val="13164701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Bookstore database</a:t>
            </a:r>
            <a:endParaRPr lang="zh-CN" altLang="en-US" dirty="0"/>
          </a:p>
        </p:txBody>
      </p:sp>
      <p:pic>
        <p:nvPicPr>
          <p:cNvPr id="4" name="table"/>
          <p:cNvPicPr>
            <a:picLocks noChangeAspect="1"/>
          </p:cNvPicPr>
          <p:nvPr/>
        </p:nvPicPr>
        <p:blipFill>
          <a:blip r:embed="rId2"/>
          <a:stretch>
            <a:fillRect/>
          </a:stretch>
        </p:blipFill>
        <p:spPr>
          <a:xfrm>
            <a:off x="121773" y="1951409"/>
            <a:ext cx="8900454" cy="784225"/>
          </a:xfrm>
          <a:prstGeom prst="rect">
            <a:avLst/>
          </a:prstGeom>
        </p:spPr>
      </p:pic>
      <p:pic>
        <p:nvPicPr>
          <p:cNvPr id="5" name="table"/>
          <p:cNvPicPr>
            <a:picLocks noChangeAspect="1"/>
          </p:cNvPicPr>
          <p:nvPr/>
        </p:nvPicPr>
        <p:blipFill>
          <a:blip r:embed="rId3"/>
          <a:stretch>
            <a:fillRect/>
          </a:stretch>
        </p:blipFill>
        <p:spPr>
          <a:xfrm>
            <a:off x="656541" y="3014240"/>
            <a:ext cx="8283765" cy="784225"/>
          </a:xfrm>
          <a:prstGeom prst="rect">
            <a:avLst/>
          </a:prstGeom>
        </p:spPr>
      </p:pic>
      <p:pic>
        <p:nvPicPr>
          <p:cNvPr id="6" name="table"/>
          <p:cNvPicPr>
            <a:picLocks noChangeAspect="1"/>
          </p:cNvPicPr>
          <p:nvPr/>
        </p:nvPicPr>
        <p:blipFill>
          <a:blip r:embed="rId4"/>
          <a:stretch>
            <a:fillRect/>
          </a:stretch>
        </p:blipFill>
        <p:spPr>
          <a:xfrm>
            <a:off x="1065976" y="4214667"/>
            <a:ext cx="7012046" cy="784225"/>
          </a:xfrm>
          <a:prstGeom prst="rect">
            <a:avLst/>
          </a:prstGeom>
        </p:spPr>
      </p:pic>
      <p:sp>
        <p:nvSpPr>
          <p:cNvPr id="8" name="文本框 7"/>
          <p:cNvSpPr txBox="1"/>
          <p:nvPr/>
        </p:nvSpPr>
        <p:spPr>
          <a:xfrm>
            <a:off x="121773" y="1674410"/>
            <a:ext cx="798222" cy="369332"/>
          </a:xfrm>
          <a:prstGeom prst="rect">
            <a:avLst/>
          </a:prstGeom>
          <a:noFill/>
        </p:spPr>
        <p:txBody>
          <a:bodyPr wrap="square" rtlCol="0">
            <a:spAutoFit/>
          </a:bodyPr>
          <a:lstStyle/>
          <a:p>
            <a:r>
              <a:rPr lang="en-US" altLang="zh-CN" dirty="0">
                <a:solidFill>
                  <a:srgbClr val="00B0F0"/>
                </a:solidFill>
              </a:rPr>
              <a:t>Book</a:t>
            </a:r>
            <a:endParaRPr lang="zh-CN" altLang="en-US" dirty="0">
              <a:solidFill>
                <a:srgbClr val="00B0F0"/>
              </a:solidFill>
            </a:endParaRPr>
          </a:p>
        </p:txBody>
      </p:sp>
      <p:sp>
        <p:nvSpPr>
          <p:cNvPr id="9" name="文本框 8"/>
          <p:cNvSpPr txBox="1"/>
          <p:nvPr/>
        </p:nvSpPr>
        <p:spPr>
          <a:xfrm>
            <a:off x="656542" y="2733901"/>
            <a:ext cx="971122" cy="369332"/>
          </a:xfrm>
          <a:prstGeom prst="rect">
            <a:avLst/>
          </a:prstGeom>
          <a:noFill/>
        </p:spPr>
        <p:txBody>
          <a:bodyPr wrap="square" rtlCol="0">
            <a:spAutoFit/>
          </a:bodyPr>
          <a:lstStyle/>
          <a:p>
            <a:r>
              <a:rPr lang="en-US" altLang="zh-CN" dirty="0">
                <a:solidFill>
                  <a:srgbClr val="00B0F0"/>
                </a:solidFill>
              </a:rPr>
              <a:t>Author</a:t>
            </a:r>
            <a:endParaRPr lang="zh-CN" altLang="en-US" dirty="0">
              <a:solidFill>
                <a:srgbClr val="00B0F0"/>
              </a:solidFill>
            </a:endParaRPr>
          </a:p>
        </p:txBody>
      </p:sp>
      <p:sp>
        <p:nvSpPr>
          <p:cNvPr id="10" name="文本框 9"/>
          <p:cNvSpPr txBox="1"/>
          <p:nvPr/>
        </p:nvSpPr>
        <p:spPr>
          <a:xfrm>
            <a:off x="1065976" y="3892405"/>
            <a:ext cx="1288106" cy="369332"/>
          </a:xfrm>
          <a:prstGeom prst="rect">
            <a:avLst/>
          </a:prstGeom>
          <a:noFill/>
        </p:spPr>
        <p:txBody>
          <a:bodyPr wrap="square" rtlCol="0">
            <a:spAutoFit/>
          </a:bodyPr>
          <a:lstStyle/>
          <a:p>
            <a:r>
              <a:rPr lang="en-US" altLang="zh-CN" dirty="0">
                <a:solidFill>
                  <a:srgbClr val="00B0F0"/>
                </a:solidFill>
              </a:rPr>
              <a:t>Publisher</a:t>
            </a:r>
            <a:endParaRPr lang="zh-CN" altLang="en-US" dirty="0">
              <a:solidFill>
                <a:srgbClr val="00B0F0"/>
              </a:solidFill>
            </a:endParaRPr>
          </a:p>
        </p:txBody>
      </p:sp>
    </p:spTree>
    <p:extLst>
      <p:ext uri="{BB962C8B-B14F-4D97-AF65-F5344CB8AC3E}">
        <p14:creationId xmlns:p14="http://schemas.microsoft.com/office/powerpoint/2010/main" val="10325972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Graph Representation</a:t>
            </a:r>
            <a:endParaRPr lang="zh-CN" altLang="en-US" dirty="0"/>
          </a:p>
        </p:txBody>
      </p:sp>
      <p:grpSp>
        <p:nvGrpSpPr>
          <p:cNvPr id="5" name="Group 58"/>
          <p:cNvGrpSpPr>
            <a:grpSpLocks/>
          </p:cNvGrpSpPr>
          <p:nvPr/>
        </p:nvGrpSpPr>
        <p:grpSpPr bwMode="auto">
          <a:xfrm>
            <a:off x="467544" y="1412776"/>
            <a:ext cx="8352606" cy="4824536"/>
            <a:chOff x="239712" y="1272500"/>
            <a:chExt cx="9663893" cy="5336566"/>
          </a:xfrm>
        </p:grpSpPr>
        <p:sp>
          <p:nvSpPr>
            <p:cNvPr id="6" name="Oval 4"/>
            <p:cNvSpPr/>
            <p:nvPr/>
          </p:nvSpPr>
          <p:spPr bwMode="auto">
            <a:xfrm>
              <a:off x="5192520" y="1537072"/>
              <a:ext cx="4648022" cy="522934"/>
            </a:xfrm>
            <a:prstGeom prst="ellipse">
              <a:avLst/>
            </a:prstGeom>
            <a:solidFill>
              <a:srgbClr val="00B8FF"/>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sz="1200" b="1" noProof="1">
                  <a:solidFill>
                    <a:srgbClr val="0D0D0D"/>
                  </a:solidFill>
                </a:rPr>
                <a:t>http://…isbn/000651409X</a:t>
              </a:r>
            </a:p>
          </p:txBody>
        </p:sp>
        <p:sp>
          <p:nvSpPr>
            <p:cNvPr id="7" name="Oval 6"/>
            <p:cNvSpPr/>
            <p:nvPr/>
          </p:nvSpPr>
          <p:spPr bwMode="auto">
            <a:xfrm>
              <a:off x="4506748" y="3627368"/>
              <a:ext cx="685774" cy="457208"/>
            </a:xfrm>
            <a:prstGeom prst="ellipse">
              <a:avLst/>
            </a:prstGeom>
            <a:solidFill>
              <a:srgbClr val="00B8FF"/>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hangingPunct="0">
                <a:lnSpc>
                  <a:spcPct val="87000"/>
                </a:lnSpc>
                <a:buClr>
                  <a:srgbClr val="000000"/>
                </a:buClr>
                <a:buSzPct val="100000"/>
                <a:buFont typeface="Times New Roman" charset="0"/>
                <a:buNone/>
                <a:defRPr/>
              </a:pPr>
              <a:endParaRPr lang="en-US" sz="1350"/>
            </a:p>
          </p:txBody>
        </p:sp>
        <p:sp>
          <p:nvSpPr>
            <p:cNvPr id="8" name="Oval 7"/>
            <p:cNvSpPr/>
            <p:nvPr/>
          </p:nvSpPr>
          <p:spPr bwMode="auto">
            <a:xfrm>
              <a:off x="7173645" y="4160778"/>
              <a:ext cx="685774" cy="457208"/>
            </a:xfrm>
            <a:prstGeom prst="ellipse">
              <a:avLst/>
            </a:prstGeom>
            <a:solidFill>
              <a:srgbClr val="00B8FF"/>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hangingPunct="0">
                <a:lnSpc>
                  <a:spcPct val="87000"/>
                </a:lnSpc>
                <a:buClr>
                  <a:srgbClr val="000000"/>
                </a:buClr>
                <a:buSzPct val="100000"/>
                <a:buFont typeface="Times New Roman" charset="0"/>
                <a:buNone/>
                <a:defRPr/>
              </a:pPr>
              <a:endParaRPr lang="en-US" sz="1350"/>
            </a:p>
          </p:txBody>
        </p:sp>
        <p:sp>
          <p:nvSpPr>
            <p:cNvPr id="9" name="Rectangle 9"/>
            <p:cNvSpPr/>
            <p:nvPr/>
          </p:nvSpPr>
          <p:spPr bwMode="auto">
            <a:xfrm>
              <a:off x="2144639" y="6162450"/>
              <a:ext cx="2438306" cy="371880"/>
            </a:xfrm>
            <a:prstGeom prst="rect">
              <a:avLst/>
            </a:prstGeom>
            <a:solidFill>
              <a:srgbClr val="00B8FF"/>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sz="1200" b="1" noProof="1">
                  <a:solidFill>
                    <a:srgbClr val="0D0D0D"/>
                  </a:solidFill>
                </a:rPr>
                <a:t>Ghosh, Amitav</a:t>
              </a:r>
            </a:p>
          </p:txBody>
        </p:sp>
        <p:sp>
          <p:nvSpPr>
            <p:cNvPr id="10" name="Oval 14"/>
            <p:cNvSpPr/>
            <p:nvPr/>
          </p:nvSpPr>
          <p:spPr bwMode="auto">
            <a:xfrm>
              <a:off x="5107240" y="6086132"/>
              <a:ext cx="4796365" cy="522934"/>
            </a:xfrm>
            <a:prstGeom prst="ellipse">
              <a:avLst/>
            </a:prstGeom>
            <a:solidFill>
              <a:srgbClr val="00B8FF"/>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wrap="none"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sz="1200" b="1" noProof="1">
                  <a:solidFill>
                    <a:srgbClr val="0D0D0D"/>
                  </a:solidFill>
                </a:rPr>
                <a:t>http://www.amitavghosh.com</a:t>
              </a:r>
            </a:p>
          </p:txBody>
        </p:sp>
        <p:sp>
          <p:nvSpPr>
            <p:cNvPr id="11" name="Rectangle 15"/>
            <p:cNvSpPr/>
            <p:nvPr/>
          </p:nvSpPr>
          <p:spPr bwMode="auto">
            <a:xfrm>
              <a:off x="239712" y="1442731"/>
              <a:ext cx="2438307" cy="371880"/>
            </a:xfrm>
            <a:prstGeom prst="rect">
              <a:avLst/>
            </a:prstGeom>
            <a:solidFill>
              <a:srgbClr val="00B8FF"/>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lang="en-US" sz="1200" b="1">
                  <a:solidFill>
                    <a:srgbClr val="0D0D0D"/>
                  </a:solidFill>
                </a:rPr>
                <a:t>The Glass Palace</a:t>
              </a:r>
            </a:p>
          </p:txBody>
        </p:sp>
        <p:sp>
          <p:nvSpPr>
            <p:cNvPr id="12" name="Rectangle 16"/>
            <p:cNvSpPr/>
            <p:nvPr/>
          </p:nvSpPr>
          <p:spPr bwMode="auto">
            <a:xfrm>
              <a:off x="239712" y="1985664"/>
              <a:ext cx="2438307" cy="371880"/>
            </a:xfrm>
            <a:prstGeom prst="rect">
              <a:avLst/>
            </a:prstGeom>
            <a:solidFill>
              <a:srgbClr val="00B8FF"/>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lang="en-US" sz="1200" b="1">
                  <a:solidFill>
                    <a:srgbClr val="0D0D0D"/>
                  </a:solidFill>
                </a:rPr>
                <a:t>2000</a:t>
              </a:r>
            </a:p>
          </p:txBody>
        </p:sp>
        <p:sp>
          <p:nvSpPr>
            <p:cNvPr id="13" name="Rectangle 17"/>
            <p:cNvSpPr/>
            <p:nvPr/>
          </p:nvSpPr>
          <p:spPr bwMode="auto">
            <a:xfrm>
              <a:off x="239712" y="3373165"/>
              <a:ext cx="2438307" cy="371880"/>
            </a:xfrm>
            <a:prstGeom prst="rect">
              <a:avLst/>
            </a:prstGeom>
            <a:solidFill>
              <a:srgbClr val="00B8FF"/>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lang="en-US" sz="1200" b="1">
                  <a:solidFill>
                    <a:srgbClr val="0D0D0D"/>
                  </a:solidFill>
                </a:rPr>
                <a:t>London</a:t>
              </a:r>
            </a:p>
          </p:txBody>
        </p:sp>
        <p:sp>
          <p:nvSpPr>
            <p:cNvPr id="14" name="Rectangle 18"/>
            <p:cNvSpPr/>
            <p:nvPr/>
          </p:nvSpPr>
          <p:spPr bwMode="auto">
            <a:xfrm>
              <a:off x="239712" y="3957374"/>
              <a:ext cx="2438307" cy="371880"/>
            </a:xfrm>
            <a:prstGeom prst="rect">
              <a:avLst/>
            </a:prstGeom>
            <a:solidFill>
              <a:srgbClr val="00B8FF"/>
            </a:solidFill>
            <a:ln w="9525" cap="flat" cmpd="sng" algn="ctr">
              <a:solidFill>
                <a:schemeClr val="tx1"/>
              </a:solidFill>
              <a:prstDash val="solid"/>
              <a:round/>
              <a:headEnd type="none" w="med" len="med"/>
              <a:tailEnd type="none" w="med" len="med"/>
            </a:ln>
            <a:effectLst>
              <a:outerShdw blurRad="50800" dist="38100" dir="2700000" algn="tl" rotWithShape="0">
                <a:srgbClr val="000000">
                  <a:alpha val="43000"/>
                </a:srgbClr>
              </a:outerShdw>
            </a:effectLst>
          </p:spPr>
          <p:txBody>
            <a:bodyPr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hangingPunct="0">
                <a:lnSpc>
                  <a:spcPct val="87000"/>
                </a:lnSpc>
                <a:buClr>
                  <a:srgbClr val="000000"/>
                </a:buClr>
                <a:buSzPct val="100000"/>
                <a:buFont typeface="Times New Roman" charset="0"/>
                <a:buNone/>
              </a:pPr>
              <a:r>
                <a:rPr lang="en-US" sz="1200" b="1">
                  <a:solidFill>
                    <a:srgbClr val="0D0D0D"/>
                  </a:solidFill>
                </a:rPr>
                <a:t>Harper Collins</a:t>
              </a:r>
            </a:p>
          </p:txBody>
        </p:sp>
        <p:cxnSp>
          <p:nvCxnSpPr>
            <p:cNvPr id="15" name="Curved Connector 20"/>
            <p:cNvCxnSpPr>
              <a:cxnSpLocks noChangeShapeType="1"/>
              <a:stCxn id="6" idx="4"/>
              <a:endCxn id="7" idx="6"/>
            </p:cNvCxnSpPr>
            <p:nvPr/>
          </p:nvCxnSpPr>
          <p:spPr bwMode="auto">
            <a:xfrm rot="5400000">
              <a:off x="5456544" y="1795985"/>
              <a:ext cx="1795966" cy="2324009"/>
            </a:xfrm>
            <a:prstGeom prst="curvedConnector2">
              <a:avLst/>
            </a:prstGeom>
            <a:noFill/>
            <a:ln w="19050">
              <a:solidFill>
                <a:schemeClr val="tx1"/>
              </a:solidFill>
              <a:round/>
              <a:headEnd/>
              <a:tailEnd type="triangle" w="lg" len="med"/>
            </a:ln>
          </p:spPr>
        </p:cxnSp>
        <p:cxnSp>
          <p:nvCxnSpPr>
            <p:cNvPr id="16" name="Curved Connector 21"/>
            <p:cNvCxnSpPr>
              <a:cxnSpLocks noChangeShapeType="1"/>
              <a:stCxn id="6" idx="4"/>
              <a:endCxn id="8" idx="0"/>
            </p:cNvCxnSpPr>
            <p:nvPr/>
          </p:nvCxnSpPr>
          <p:spPr bwMode="auto">
            <a:xfrm rot="5400000">
              <a:off x="6466145" y="3110391"/>
              <a:ext cx="2100772" cy="18667"/>
            </a:xfrm>
            <a:prstGeom prst="curvedConnector3">
              <a:avLst>
                <a:gd name="adj1" fmla="val 50000"/>
              </a:avLst>
            </a:prstGeom>
            <a:noFill/>
            <a:ln w="19050">
              <a:solidFill>
                <a:schemeClr val="tx1"/>
              </a:solidFill>
              <a:round/>
              <a:headEnd/>
              <a:tailEnd type="triangle" w="lg" len="med"/>
            </a:ln>
          </p:spPr>
        </p:cxnSp>
        <p:cxnSp>
          <p:nvCxnSpPr>
            <p:cNvPr id="17" name="Curved Connector 26"/>
            <p:cNvCxnSpPr>
              <a:cxnSpLocks noChangeShapeType="1"/>
              <a:stCxn id="8" idx="4"/>
              <a:endCxn id="9" idx="0"/>
            </p:cNvCxnSpPr>
            <p:nvPr/>
          </p:nvCxnSpPr>
          <p:spPr bwMode="auto">
            <a:xfrm rot="5400000">
              <a:off x="4667930" y="3313849"/>
              <a:ext cx="1544464" cy="4152739"/>
            </a:xfrm>
            <a:prstGeom prst="curvedConnector3">
              <a:avLst>
                <a:gd name="adj1" fmla="val 50000"/>
              </a:avLst>
            </a:prstGeom>
            <a:noFill/>
            <a:ln w="19050">
              <a:solidFill>
                <a:schemeClr val="tx1"/>
              </a:solidFill>
              <a:round/>
              <a:headEnd/>
              <a:tailEnd type="triangle" w="lg" len="med"/>
            </a:ln>
          </p:spPr>
        </p:cxnSp>
        <p:cxnSp>
          <p:nvCxnSpPr>
            <p:cNvPr id="18" name="Curved Connector 29"/>
            <p:cNvCxnSpPr>
              <a:cxnSpLocks noChangeShapeType="1"/>
              <a:stCxn id="8" idx="4"/>
              <a:endCxn id="10" idx="0"/>
            </p:cNvCxnSpPr>
            <p:nvPr/>
          </p:nvCxnSpPr>
          <p:spPr bwMode="auto">
            <a:xfrm rot="5400000">
              <a:off x="6776905" y="5346504"/>
              <a:ext cx="1468146" cy="11109"/>
            </a:xfrm>
            <a:prstGeom prst="curvedConnector3">
              <a:avLst>
                <a:gd name="adj1" fmla="val 50000"/>
              </a:avLst>
            </a:prstGeom>
            <a:noFill/>
            <a:ln w="19050">
              <a:solidFill>
                <a:schemeClr val="tx1"/>
              </a:solidFill>
              <a:round/>
              <a:headEnd/>
              <a:tailEnd type="triangle" w="lg" len="med"/>
            </a:ln>
          </p:spPr>
        </p:cxnSp>
        <p:cxnSp>
          <p:nvCxnSpPr>
            <p:cNvPr id="19" name="Straight Arrow Connector 36"/>
            <p:cNvCxnSpPr>
              <a:cxnSpLocks noChangeShapeType="1"/>
              <a:stCxn id="7" idx="2"/>
              <a:endCxn id="13" idx="3"/>
            </p:cNvCxnSpPr>
            <p:nvPr/>
          </p:nvCxnSpPr>
          <p:spPr bwMode="auto">
            <a:xfrm flipH="1" flipV="1">
              <a:off x="2678019" y="3559105"/>
              <a:ext cx="1828730" cy="296867"/>
            </a:xfrm>
            <a:prstGeom prst="straightConnector1">
              <a:avLst/>
            </a:prstGeom>
            <a:noFill/>
            <a:ln w="19050">
              <a:solidFill>
                <a:schemeClr val="tx1"/>
              </a:solidFill>
              <a:round/>
              <a:headEnd/>
              <a:tailEnd type="triangle" w="lg" len="med"/>
            </a:ln>
          </p:spPr>
        </p:cxnSp>
        <p:cxnSp>
          <p:nvCxnSpPr>
            <p:cNvPr id="20" name="Straight Arrow Connector 37"/>
            <p:cNvCxnSpPr>
              <a:cxnSpLocks noChangeShapeType="1"/>
              <a:stCxn id="7" idx="2"/>
              <a:endCxn id="14" idx="3"/>
            </p:cNvCxnSpPr>
            <p:nvPr/>
          </p:nvCxnSpPr>
          <p:spPr bwMode="auto">
            <a:xfrm flipH="1">
              <a:off x="2678019" y="3855972"/>
              <a:ext cx="1828730" cy="287342"/>
            </a:xfrm>
            <a:prstGeom prst="straightConnector1">
              <a:avLst/>
            </a:prstGeom>
            <a:noFill/>
            <a:ln w="19050">
              <a:solidFill>
                <a:schemeClr val="tx1"/>
              </a:solidFill>
              <a:round/>
              <a:headEnd/>
              <a:tailEnd type="triangle" w="lg" len="med"/>
            </a:ln>
          </p:spPr>
        </p:cxnSp>
        <p:cxnSp>
          <p:nvCxnSpPr>
            <p:cNvPr id="21" name="Straight Arrow Connector 40"/>
            <p:cNvCxnSpPr>
              <a:cxnSpLocks noChangeShapeType="1"/>
              <a:stCxn id="6" idx="2"/>
              <a:endCxn id="11" idx="3"/>
            </p:cNvCxnSpPr>
            <p:nvPr/>
          </p:nvCxnSpPr>
          <p:spPr bwMode="auto">
            <a:xfrm flipH="1" flipV="1">
              <a:off x="2678019" y="1628671"/>
              <a:ext cx="2514502" cy="169868"/>
            </a:xfrm>
            <a:prstGeom prst="straightConnector1">
              <a:avLst/>
            </a:prstGeom>
            <a:noFill/>
            <a:ln w="19050">
              <a:solidFill>
                <a:schemeClr val="tx1"/>
              </a:solidFill>
              <a:round/>
              <a:headEnd/>
              <a:tailEnd type="triangle" w="lg" len="med"/>
            </a:ln>
          </p:spPr>
        </p:cxnSp>
        <p:cxnSp>
          <p:nvCxnSpPr>
            <p:cNvPr id="22" name="Straight Arrow Connector 43"/>
            <p:cNvCxnSpPr>
              <a:cxnSpLocks noChangeShapeType="1"/>
              <a:stCxn id="6" idx="2"/>
              <a:endCxn id="12" idx="3"/>
            </p:cNvCxnSpPr>
            <p:nvPr/>
          </p:nvCxnSpPr>
          <p:spPr bwMode="auto">
            <a:xfrm flipH="1">
              <a:off x="2678019" y="1798540"/>
              <a:ext cx="2514502" cy="373065"/>
            </a:xfrm>
            <a:prstGeom prst="straightConnector1">
              <a:avLst/>
            </a:prstGeom>
            <a:noFill/>
            <a:ln w="19050">
              <a:solidFill>
                <a:schemeClr val="tx1"/>
              </a:solidFill>
              <a:round/>
              <a:headEnd/>
              <a:tailEnd type="triangle" w="lg" len="med"/>
            </a:ln>
          </p:spPr>
        </p:cxnSp>
        <p:sp>
          <p:nvSpPr>
            <p:cNvPr id="23" name="TextBox 49"/>
            <p:cNvSpPr txBox="1">
              <a:spLocks noChangeArrowheads="1"/>
            </p:cNvSpPr>
            <p:nvPr/>
          </p:nvSpPr>
          <p:spPr bwMode="auto">
            <a:xfrm rot="238339">
              <a:off x="3539154" y="1272500"/>
              <a:ext cx="874613" cy="407127"/>
            </a:xfrm>
            <a:prstGeom prst="rect">
              <a:avLst/>
            </a:prstGeom>
            <a:noFill/>
            <a:ln>
              <a:noFill/>
            </a:ln>
            <a:extLst>
              <a:ext uri="{909E8E84-426E-40dd-AFC4-6F175D3DCCD1}">
                <a14:hiddenFill xmlns:lc="http://schemas.openxmlformats.org/drawingml/2006/lockedCanvas" xmlns:a14="http://schemas.microsoft.com/office/drawing/2010/main" xmlns="">
                  <a:solidFill>
                    <a:srgbClr val="FFFFFF"/>
                  </a:solidFill>
                </a14:hiddenFill>
              </a:ext>
              <a:ext uri="{91240B29-F687-4f45-9708-019B960494DF}">
                <a14:hiddenLine xmlns:lc="http://schemas.openxmlformats.org/drawingml/2006/lockedCanvas" xmlns:a14="http://schemas.microsoft.com/office/drawing/2010/main" xmlns="" w="9525">
                  <a:solidFill>
                    <a:srgbClr val="000000"/>
                  </a:solidFill>
                  <a:miter lim="800000"/>
                  <a:headEnd/>
                  <a:tailEnd/>
                </a14:hiddenLine>
              </a:ext>
            </a:extLst>
          </p:spPr>
          <p:txBody>
            <a:bodyPr wrap="non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1200" b="1" noProof="1">
                  <a:solidFill>
                    <a:srgbClr val="0D0D0D"/>
                  </a:solidFill>
                </a:rPr>
                <a:t>a:title</a:t>
              </a:r>
            </a:p>
          </p:txBody>
        </p:sp>
        <p:sp>
          <p:nvSpPr>
            <p:cNvPr id="24" name="TextBox 50"/>
            <p:cNvSpPr txBox="1">
              <a:spLocks noChangeArrowheads="1"/>
            </p:cNvSpPr>
            <p:nvPr/>
          </p:nvSpPr>
          <p:spPr bwMode="auto">
            <a:xfrm rot="21215795">
              <a:off x="3571492" y="1958302"/>
              <a:ext cx="933517" cy="407127"/>
            </a:xfrm>
            <a:prstGeom prst="rect">
              <a:avLst/>
            </a:prstGeom>
            <a:noFill/>
            <a:ln>
              <a:noFill/>
            </a:ln>
            <a:extLst>
              <a:ext uri="{909E8E84-426E-40dd-AFC4-6F175D3DCCD1}">
                <a14:hiddenFill xmlns:lc="http://schemas.openxmlformats.org/drawingml/2006/lockedCanvas" xmlns:a14="http://schemas.microsoft.com/office/drawing/2010/main" xmlns="">
                  <a:solidFill>
                    <a:srgbClr val="FFFFFF"/>
                  </a:solidFill>
                </a14:hiddenFill>
              </a:ext>
              <a:ext uri="{91240B29-F687-4f45-9708-019B960494DF}">
                <a14:hiddenLine xmlns:lc="http://schemas.openxmlformats.org/drawingml/2006/lockedCanvas" xmlns:a14="http://schemas.microsoft.com/office/drawing/2010/main" xmlns="" w="9525">
                  <a:solidFill>
                    <a:srgbClr val="000000"/>
                  </a:solidFill>
                  <a:miter lim="800000"/>
                  <a:headEnd/>
                  <a:tailEnd/>
                </a14:hiddenLine>
              </a:ext>
            </a:extLst>
          </p:spPr>
          <p:txBody>
            <a:bodyPr wrap="non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1200" b="1" noProof="1">
                  <a:solidFill>
                    <a:srgbClr val="0D0D0D"/>
                  </a:solidFill>
                </a:rPr>
                <a:t>a:year</a:t>
              </a:r>
            </a:p>
          </p:txBody>
        </p:sp>
        <p:sp>
          <p:nvSpPr>
            <p:cNvPr id="25" name="TextBox 51"/>
            <p:cNvSpPr txBox="1">
              <a:spLocks noChangeArrowheads="1"/>
            </p:cNvSpPr>
            <p:nvPr/>
          </p:nvSpPr>
          <p:spPr bwMode="auto">
            <a:xfrm rot="610119">
              <a:off x="3156580" y="3253900"/>
              <a:ext cx="860476" cy="407127"/>
            </a:xfrm>
            <a:prstGeom prst="rect">
              <a:avLst/>
            </a:prstGeom>
            <a:noFill/>
            <a:ln>
              <a:noFill/>
            </a:ln>
            <a:extLst>
              <a:ext uri="{909E8E84-426E-40dd-AFC4-6F175D3DCCD1}">
                <a14:hiddenFill xmlns:lc="http://schemas.openxmlformats.org/drawingml/2006/lockedCanvas" xmlns:a14="http://schemas.microsoft.com/office/drawing/2010/main" xmlns="">
                  <a:solidFill>
                    <a:srgbClr val="FFFFFF"/>
                  </a:solidFill>
                </a14:hiddenFill>
              </a:ext>
              <a:ext uri="{91240B29-F687-4f45-9708-019B960494DF}">
                <a14:hiddenLine xmlns:lc="http://schemas.openxmlformats.org/drawingml/2006/lockedCanvas" xmlns:a14="http://schemas.microsoft.com/office/drawing/2010/main" xmlns="" w="9525">
                  <a:solidFill>
                    <a:srgbClr val="000000"/>
                  </a:solidFill>
                  <a:miter lim="800000"/>
                  <a:headEnd/>
                  <a:tailEnd/>
                </a14:hiddenLine>
              </a:ext>
            </a:extLst>
          </p:spPr>
          <p:txBody>
            <a:bodyPr wrap="non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1200" b="1" noProof="1">
                  <a:solidFill>
                    <a:srgbClr val="0D0D0D"/>
                  </a:solidFill>
                </a:rPr>
                <a:t>a:city</a:t>
              </a:r>
            </a:p>
          </p:txBody>
        </p:sp>
        <p:sp>
          <p:nvSpPr>
            <p:cNvPr id="26" name="TextBox 52"/>
            <p:cNvSpPr txBox="1">
              <a:spLocks noChangeArrowheads="1"/>
            </p:cNvSpPr>
            <p:nvPr/>
          </p:nvSpPr>
          <p:spPr bwMode="auto">
            <a:xfrm rot="21074880">
              <a:off x="3021180" y="3935504"/>
              <a:ext cx="1324643" cy="407127"/>
            </a:xfrm>
            <a:prstGeom prst="rect">
              <a:avLst/>
            </a:prstGeom>
            <a:noFill/>
            <a:ln>
              <a:noFill/>
            </a:ln>
            <a:extLst>
              <a:ext uri="{909E8E84-426E-40dd-AFC4-6F175D3DCCD1}">
                <a14:hiddenFill xmlns:lc="http://schemas.openxmlformats.org/drawingml/2006/lockedCanvas" xmlns:a14="http://schemas.microsoft.com/office/drawing/2010/main" xmlns="">
                  <a:solidFill>
                    <a:srgbClr val="FFFFFF"/>
                  </a:solidFill>
                </a14:hiddenFill>
              </a:ext>
              <a:ext uri="{91240B29-F687-4f45-9708-019B960494DF}">
                <a14:hiddenLine xmlns:lc="http://schemas.openxmlformats.org/drawingml/2006/lockedCanvas" xmlns:a14="http://schemas.microsoft.com/office/drawing/2010/main" xmlns="" w="9525">
                  <a:solidFill>
                    <a:srgbClr val="000000"/>
                  </a:solidFill>
                  <a:miter lim="800000"/>
                  <a:headEnd/>
                  <a:tailEnd/>
                </a14:hiddenLine>
              </a:ext>
            </a:extLst>
          </p:spPr>
          <p:txBody>
            <a:bodyPr wrap="non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1200" b="1" noProof="1">
                  <a:solidFill>
                    <a:srgbClr val="0D0D0D"/>
                  </a:solidFill>
                </a:rPr>
                <a:t>a:p_name</a:t>
              </a:r>
            </a:p>
          </p:txBody>
        </p:sp>
        <p:sp>
          <p:nvSpPr>
            <p:cNvPr id="27" name="TextBox 53"/>
            <p:cNvSpPr txBox="1">
              <a:spLocks noChangeArrowheads="1"/>
            </p:cNvSpPr>
            <p:nvPr/>
          </p:nvSpPr>
          <p:spPr bwMode="auto">
            <a:xfrm>
              <a:off x="5116510" y="4999037"/>
              <a:ext cx="1060750" cy="407127"/>
            </a:xfrm>
            <a:prstGeom prst="rect">
              <a:avLst/>
            </a:prstGeom>
            <a:noFill/>
            <a:ln>
              <a:noFill/>
            </a:ln>
            <a:extLst>
              <a:ext uri="{909E8E84-426E-40dd-AFC4-6F175D3DCCD1}">
                <a14:hiddenFill xmlns:lc="http://schemas.openxmlformats.org/drawingml/2006/lockedCanvas" xmlns:a14="http://schemas.microsoft.com/office/drawing/2010/main" xmlns="">
                  <a:solidFill>
                    <a:srgbClr val="FFFFFF"/>
                  </a:solidFill>
                </a14:hiddenFill>
              </a:ext>
              <a:ext uri="{91240B29-F687-4f45-9708-019B960494DF}">
                <a14:hiddenLine xmlns:lc="http://schemas.openxmlformats.org/drawingml/2006/lockedCanvas" xmlns:a14="http://schemas.microsoft.com/office/drawing/2010/main" xmlns="" w="9525">
                  <a:solidFill>
                    <a:srgbClr val="000000"/>
                  </a:solidFill>
                  <a:miter lim="800000"/>
                  <a:headEnd/>
                  <a:tailEnd/>
                </a14:hiddenLine>
              </a:ext>
            </a:extLst>
          </p:spPr>
          <p:txBody>
            <a:bodyPr wrap="non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1200" b="1" noProof="1">
                  <a:solidFill>
                    <a:srgbClr val="0D0D0D"/>
                  </a:solidFill>
                </a:rPr>
                <a:t>a:name</a:t>
              </a:r>
            </a:p>
          </p:txBody>
        </p:sp>
        <p:sp>
          <p:nvSpPr>
            <p:cNvPr id="28" name="TextBox 54"/>
            <p:cNvSpPr txBox="1">
              <a:spLocks noChangeArrowheads="1"/>
            </p:cNvSpPr>
            <p:nvPr/>
          </p:nvSpPr>
          <p:spPr bwMode="auto">
            <a:xfrm>
              <a:off x="7687003" y="5151437"/>
              <a:ext cx="1602671" cy="407127"/>
            </a:xfrm>
            <a:prstGeom prst="rect">
              <a:avLst/>
            </a:prstGeom>
            <a:noFill/>
            <a:ln>
              <a:noFill/>
            </a:ln>
            <a:extLst>
              <a:ext uri="{909E8E84-426E-40dd-AFC4-6F175D3DCCD1}">
                <a14:hiddenFill xmlns:lc="http://schemas.openxmlformats.org/drawingml/2006/lockedCanvas" xmlns:a14="http://schemas.microsoft.com/office/drawing/2010/main" xmlns="">
                  <a:solidFill>
                    <a:srgbClr val="FFFFFF"/>
                  </a:solidFill>
                </a14:hiddenFill>
              </a:ext>
              <a:ext uri="{91240B29-F687-4f45-9708-019B960494DF}">
                <a14:hiddenLine xmlns:lc="http://schemas.openxmlformats.org/drawingml/2006/lockedCanvas" xmlns:a14="http://schemas.microsoft.com/office/drawing/2010/main" xmlns="" w="9525">
                  <a:solidFill>
                    <a:srgbClr val="000000"/>
                  </a:solidFill>
                  <a:miter lim="800000"/>
                  <a:headEnd/>
                  <a:tailEnd/>
                </a14:hiddenLine>
              </a:ext>
            </a:extLst>
          </p:spPr>
          <p:txBody>
            <a:bodyPr wrap="non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1200" b="1" noProof="1">
                  <a:solidFill>
                    <a:srgbClr val="0D0D0D"/>
                  </a:solidFill>
                </a:rPr>
                <a:t>a:homepage</a:t>
              </a:r>
            </a:p>
          </p:txBody>
        </p:sp>
        <p:sp>
          <p:nvSpPr>
            <p:cNvPr id="29" name="TextBox 55"/>
            <p:cNvSpPr txBox="1">
              <a:spLocks noChangeArrowheads="1"/>
            </p:cNvSpPr>
            <p:nvPr/>
          </p:nvSpPr>
          <p:spPr bwMode="auto">
            <a:xfrm>
              <a:off x="7666223" y="3475038"/>
              <a:ext cx="1176203" cy="407127"/>
            </a:xfrm>
            <a:prstGeom prst="rect">
              <a:avLst/>
            </a:prstGeom>
            <a:noFill/>
            <a:ln>
              <a:noFill/>
            </a:ln>
            <a:extLst>
              <a:ext uri="{909E8E84-426E-40dd-AFC4-6F175D3DCCD1}">
                <a14:hiddenFill xmlns:lc="http://schemas.openxmlformats.org/drawingml/2006/lockedCanvas" xmlns:a14="http://schemas.microsoft.com/office/drawing/2010/main" xmlns="">
                  <a:solidFill>
                    <a:srgbClr val="FFFFFF"/>
                  </a:solidFill>
                </a14:hiddenFill>
              </a:ext>
              <a:ext uri="{91240B29-F687-4f45-9708-019B960494DF}">
                <a14:hiddenLine xmlns:lc="http://schemas.openxmlformats.org/drawingml/2006/lockedCanvas" xmlns:a14="http://schemas.microsoft.com/office/drawing/2010/main" xmlns="" w="9525">
                  <a:solidFill>
                    <a:srgbClr val="000000"/>
                  </a:solidFill>
                  <a:miter lim="800000"/>
                  <a:headEnd/>
                  <a:tailEnd/>
                </a14:hiddenLine>
              </a:ext>
            </a:extLst>
          </p:spPr>
          <p:txBody>
            <a:bodyPr wrap="non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1200" b="1" noProof="1">
                  <a:solidFill>
                    <a:srgbClr val="0D0D0D"/>
                  </a:solidFill>
                </a:rPr>
                <a:t>a:author</a:t>
              </a:r>
            </a:p>
          </p:txBody>
        </p:sp>
        <p:sp>
          <p:nvSpPr>
            <p:cNvPr id="30" name="TextBox 56"/>
            <p:cNvSpPr txBox="1">
              <a:spLocks noChangeArrowheads="1"/>
            </p:cNvSpPr>
            <p:nvPr/>
          </p:nvSpPr>
          <p:spPr bwMode="auto">
            <a:xfrm rot="20242754">
              <a:off x="5499424" y="3071169"/>
              <a:ext cx="1491930" cy="407127"/>
            </a:xfrm>
            <a:prstGeom prst="rect">
              <a:avLst/>
            </a:prstGeom>
            <a:noFill/>
            <a:ln>
              <a:noFill/>
            </a:ln>
            <a:extLst>
              <a:ext uri="{909E8E84-426E-40dd-AFC4-6F175D3DCCD1}">
                <a14:hiddenFill xmlns:lc="http://schemas.openxmlformats.org/drawingml/2006/lockedCanvas" xmlns:a14="http://schemas.microsoft.com/office/drawing/2010/main" xmlns="">
                  <a:solidFill>
                    <a:srgbClr val="FFFFFF"/>
                  </a:solidFill>
                </a14:hiddenFill>
              </a:ext>
              <a:ext uri="{91240B29-F687-4f45-9708-019B960494DF}">
                <a14:hiddenLine xmlns:lc="http://schemas.openxmlformats.org/drawingml/2006/lockedCanvas" xmlns:a14="http://schemas.microsoft.com/office/drawing/2010/main" xmlns="" w="9525">
                  <a:solidFill>
                    <a:srgbClr val="000000"/>
                  </a:solidFill>
                  <a:miter lim="800000"/>
                  <a:headEnd/>
                  <a:tailEnd/>
                </a14:hiddenLine>
              </a:ext>
            </a:extLst>
          </p:spPr>
          <p:txBody>
            <a:bodyPr wrap="non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a:r>
                <a:rPr sz="1200" b="1" noProof="1">
                  <a:solidFill>
                    <a:srgbClr val="0D0D0D"/>
                  </a:solidFill>
                </a:rPr>
                <a:t>a:publisher</a:t>
              </a:r>
            </a:p>
          </p:txBody>
        </p:sp>
      </p:grpSp>
    </p:spTree>
    <p:extLst>
      <p:ext uri="{BB962C8B-B14F-4D97-AF65-F5344CB8AC3E}">
        <p14:creationId xmlns:p14="http://schemas.microsoft.com/office/powerpoint/2010/main" val="3960108660"/>
      </p:ext>
    </p:extLst>
  </p:cSld>
  <p:clrMapOvr>
    <a:masterClrMapping/>
  </p:clrMapOvr>
</p:sld>
</file>

<file path=ppt/theme/theme1.xml><?xml version="1.0" encoding="utf-8"?>
<a:theme xmlns:a="http://schemas.openxmlformats.org/drawingml/2006/main" name="Capsules">
  <a:themeElements>
    <a:clrScheme name="Custom 38">
      <a:dk1>
        <a:srgbClr val="003366"/>
      </a:dk1>
      <a:lt1>
        <a:srgbClr val="FFFFFF"/>
      </a:lt1>
      <a:dk2>
        <a:srgbClr val="006666"/>
      </a:dk2>
      <a:lt2>
        <a:srgbClr val="666699"/>
      </a:lt2>
      <a:accent1>
        <a:srgbClr val="0000FF"/>
      </a:accent1>
      <a:accent2>
        <a:srgbClr val="99CC99"/>
      </a:accent2>
      <a:accent3>
        <a:srgbClr val="FFFFFF"/>
      </a:accent3>
      <a:accent4>
        <a:srgbClr val="002A56"/>
      </a:accent4>
      <a:accent5>
        <a:srgbClr val="ADE2E2"/>
      </a:accent5>
      <a:accent6>
        <a:srgbClr val="8AB98A"/>
      </a:accent6>
      <a:hlink>
        <a:srgbClr val="003366"/>
      </a:hlink>
      <a:folHlink>
        <a:srgbClr val="0000FF"/>
      </a:folHlink>
    </a:clrScheme>
    <a:fontScheme name="Capsule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Capsules 1">
        <a:dk1>
          <a:srgbClr val="003366"/>
        </a:dk1>
        <a:lt1>
          <a:srgbClr val="FFFFFF"/>
        </a:lt1>
        <a:dk2>
          <a:srgbClr val="006666"/>
        </a:dk2>
        <a:lt2>
          <a:srgbClr val="666699"/>
        </a:lt2>
        <a:accent1>
          <a:srgbClr val="33CCCC"/>
        </a:accent1>
        <a:accent2>
          <a:srgbClr val="99CC99"/>
        </a:accent2>
        <a:accent3>
          <a:srgbClr val="FFFFFF"/>
        </a:accent3>
        <a:accent4>
          <a:srgbClr val="002A56"/>
        </a:accent4>
        <a:accent5>
          <a:srgbClr val="ADE2E2"/>
        </a:accent5>
        <a:accent6>
          <a:srgbClr val="8AB98A"/>
        </a:accent6>
        <a:hlink>
          <a:srgbClr val="003366"/>
        </a:hlink>
        <a:folHlink>
          <a:srgbClr val="CC99FF"/>
        </a:folHlink>
      </a:clrScheme>
      <a:clrMap bg1="lt1" tx1="dk1" bg2="lt2" tx2="dk2" accent1="accent1" accent2="accent2" accent3="accent3" accent4="accent4" accent5="accent5" accent6="accent6" hlink="hlink" folHlink="folHlink"/>
    </a:extraClrScheme>
    <a:extraClrScheme>
      <a:clrScheme name="Capsules 2">
        <a:dk1>
          <a:srgbClr val="000000"/>
        </a:dk1>
        <a:lt1>
          <a:srgbClr val="FFFFFF"/>
        </a:lt1>
        <a:dk2>
          <a:srgbClr val="000000"/>
        </a:dk2>
        <a:lt2>
          <a:srgbClr val="808000"/>
        </a:lt2>
        <a:accent1>
          <a:srgbClr val="FFCC99"/>
        </a:accent1>
        <a:accent2>
          <a:srgbClr val="99CC00"/>
        </a:accent2>
        <a:accent3>
          <a:srgbClr val="FFFFFF"/>
        </a:accent3>
        <a:accent4>
          <a:srgbClr val="000000"/>
        </a:accent4>
        <a:accent5>
          <a:srgbClr val="FFE2CA"/>
        </a:accent5>
        <a:accent6>
          <a:srgbClr val="8AB900"/>
        </a:accent6>
        <a:hlink>
          <a:srgbClr val="336600"/>
        </a:hlink>
        <a:folHlink>
          <a:srgbClr val="FFCC00"/>
        </a:folHlink>
      </a:clrScheme>
      <a:clrMap bg1="lt1" tx1="dk1" bg2="lt2" tx2="dk2" accent1="accent1" accent2="accent2" accent3="accent3" accent4="accent4" accent5="accent5" accent6="accent6" hlink="hlink" folHlink="folHlink"/>
    </a:extraClrScheme>
    <a:extraClrScheme>
      <a:clrScheme name="Capsules 3">
        <a:dk1>
          <a:srgbClr val="006699"/>
        </a:dk1>
        <a:lt1>
          <a:srgbClr val="FFFFFF"/>
        </a:lt1>
        <a:dk2>
          <a:srgbClr val="6699FF"/>
        </a:dk2>
        <a:lt2>
          <a:srgbClr val="FFFFFF"/>
        </a:lt2>
        <a:accent1>
          <a:srgbClr val="33CCCC"/>
        </a:accent1>
        <a:accent2>
          <a:srgbClr val="006699"/>
        </a:accent2>
        <a:accent3>
          <a:srgbClr val="B8CAFF"/>
        </a:accent3>
        <a:accent4>
          <a:srgbClr val="DADADA"/>
        </a:accent4>
        <a:accent5>
          <a:srgbClr val="ADE2E2"/>
        </a:accent5>
        <a:accent6>
          <a:srgbClr val="005C8A"/>
        </a:accent6>
        <a:hlink>
          <a:srgbClr val="99CC00"/>
        </a:hlink>
        <a:folHlink>
          <a:srgbClr val="FFFFCC"/>
        </a:folHlink>
      </a:clrScheme>
      <a:clrMap bg1="dk2" tx1="lt1" bg2="dk1" tx2="lt2" accent1="accent1" accent2="accent2" accent3="accent3" accent4="accent4" accent5="accent5" accent6="accent6" hlink="hlink" folHlink="folHlink"/>
    </a:extraClrScheme>
    <a:extraClrScheme>
      <a:clrScheme name="Capsules 4">
        <a:dk1>
          <a:srgbClr val="000000"/>
        </a:dk1>
        <a:lt1>
          <a:srgbClr val="FFFFFF"/>
        </a:lt1>
        <a:dk2>
          <a:srgbClr val="9900CC"/>
        </a:dk2>
        <a:lt2>
          <a:srgbClr val="006600"/>
        </a:lt2>
        <a:accent1>
          <a:srgbClr val="33CC33"/>
        </a:accent1>
        <a:accent2>
          <a:srgbClr val="FFCC66"/>
        </a:accent2>
        <a:accent3>
          <a:srgbClr val="FFFFFF"/>
        </a:accent3>
        <a:accent4>
          <a:srgbClr val="000000"/>
        </a:accent4>
        <a:accent5>
          <a:srgbClr val="ADE2AD"/>
        </a:accent5>
        <a:accent6>
          <a:srgbClr val="E7B95C"/>
        </a:accent6>
        <a:hlink>
          <a:srgbClr val="0033CC"/>
        </a:hlink>
        <a:folHlink>
          <a:srgbClr val="CC0066"/>
        </a:folHlink>
      </a:clrScheme>
      <a:clrMap bg1="lt1" tx1="dk1" bg2="lt2" tx2="dk2" accent1="accent1" accent2="accent2" accent3="accent3" accent4="accent4" accent5="accent5" accent6="accent6" hlink="hlink" folHlink="folHlink"/>
    </a:extraClrScheme>
    <a:extraClrScheme>
      <a:clrScheme name="Capsules 5">
        <a:dk1>
          <a:srgbClr val="000066"/>
        </a:dk1>
        <a:lt1>
          <a:srgbClr val="FFFFFF"/>
        </a:lt1>
        <a:dk2>
          <a:srgbClr val="336699"/>
        </a:dk2>
        <a:lt2>
          <a:srgbClr val="FFFFEB"/>
        </a:lt2>
        <a:accent1>
          <a:srgbClr val="99CCFF"/>
        </a:accent1>
        <a:accent2>
          <a:srgbClr val="9999FF"/>
        </a:accent2>
        <a:accent3>
          <a:srgbClr val="ADB8CA"/>
        </a:accent3>
        <a:accent4>
          <a:srgbClr val="DADADA"/>
        </a:accent4>
        <a:accent5>
          <a:srgbClr val="CAE2FF"/>
        </a:accent5>
        <a:accent6>
          <a:srgbClr val="8A8AE7"/>
        </a:accent6>
        <a:hlink>
          <a:srgbClr val="CCCCFF"/>
        </a:hlink>
        <a:folHlink>
          <a:srgbClr val="C68DFF"/>
        </a:folHlink>
      </a:clrScheme>
      <a:clrMap bg1="dk2" tx1="lt1" bg2="dk1" tx2="lt2" accent1="accent1" accent2="accent2" accent3="accent3" accent4="accent4" accent5="accent5" accent6="accent6" hlink="hlink" folHlink="folHlink"/>
    </a:extraClrScheme>
    <a:extraClrScheme>
      <a:clrScheme name="Capsules 6">
        <a:dk1>
          <a:srgbClr val="808000"/>
        </a:dk1>
        <a:lt1>
          <a:srgbClr val="FFFFFF"/>
        </a:lt1>
        <a:dk2>
          <a:srgbClr val="006666"/>
        </a:dk2>
        <a:lt2>
          <a:srgbClr val="FFFFFF"/>
        </a:lt2>
        <a:accent1>
          <a:srgbClr val="FFCC66"/>
        </a:accent1>
        <a:accent2>
          <a:srgbClr val="00ACA8"/>
        </a:accent2>
        <a:accent3>
          <a:srgbClr val="AAB8B8"/>
        </a:accent3>
        <a:accent4>
          <a:srgbClr val="DADADA"/>
        </a:accent4>
        <a:accent5>
          <a:srgbClr val="FFE2B8"/>
        </a:accent5>
        <a:accent6>
          <a:srgbClr val="009B98"/>
        </a:accent6>
        <a:hlink>
          <a:srgbClr val="CCCC00"/>
        </a:hlink>
        <a:folHlink>
          <a:srgbClr val="33CCCC"/>
        </a:folHlink>
      </a:clrScheme>
      <a:clrMap bg1="dk2" tx1="lt1" bg2="dk1" tx2="lt2" accent1="accent1" accent2="accent2" accent3="accent3" accent4="accent4" accent5="accent5" accent6="accent6" hlink="hlink" folHlink="folHlink"/>
    </a:extraClrScheme>
    <a:extraClrScheme>
      <a:clrScheme name="Capsules 7">
        <a:dk1>
          <a:srgbClr val="FFFFCC"/>
        </a:dk1>
        <a:lt1>
          <a:srgbClr val="FFFFFF"/>
        </a:lt1>
        <a:dk2>
          <a:srgbClr val="660033"/>
        </a:dk2>
        <a:lt2>
          <a:srgbClr val="FFFFFF"/>
        </a:lt2>
        <a:accent1>
          <a:srgbClr val="FF9900"/>
        </a:accent1>
        <a:accent2>
          <a:srgbClr val="CC3300"/>
        </a:accent2>
        <a:accent3>
          <a:srgbClr val="B8AAAD"/>
        </a:accent3>
        <a:accent4>
          <a:srgbClr val="DADADA"/>
        </a:accent4>
        <a:accent5>
          <a:srgbClr val="FFCAAA"/>
        </a:accent5>
        <a:accent6>
          <a:srgbClr val="B92D00"/>
        </a:accent6>
        <a:hlink>
          <a:srgbClr val="FFCC00"/>
        </a:hlink>
        <a:folHlink>
          <a:srgbClr val="FFCC99"/>
        </a:folHlink>
      </a:clrScheme>
      <a:clrMap bg1="dk2" tx1="lt1" bg2="dk1" tx2="lt2" accent1="accent1" accent2="accent2" accent3="accent3" accent4="accent4" accent5="accent5" accent6="accent6" hlink="hlink" folHlink="folHlink"/>
    </a:extraClrScheme>
    <a:extraClrScheme>
      <a:clrScheme name="Capsules 8">
        <a:dk1>
          <a:srgbClr val="FF0000"/>
        </a:dk1>
        <a:lt1>
          <a:srgbClr val="FFFFFF"/>
        </a:lt1>
        <a:dk2>
          <a:srgbClr val="000000"/>
        </a:dk2>
        <a:lt2>
          <a:srgbClr val="FFFFFF"/>
        </a:lt2>
        <a:accent1>
          <a:srgbClr val="FFCC00"/>
        </a:accent1>
        <a:accent2>
          <a:srgbClr val="CC3300"/>
        </a:accent2>
        <a:accent3>
          <a:srgbClr val="AAAAAA"/>
        </a:accent3>
        <a:accent4>
          <a:srgbClr val="DADADA"/>
        </a:accent4>
        <a:accent5>
          <a:srgbClr val="FFE2AA"/>
        </a:accent5>
        <a:accent6>
          <a:srgbClr val="B92D00"/>
        </a:accent6>
        <a:hlink>
          <a:srgbClr val="FF6600"/>
        </a:hlink>
        <a:folHlink>
          <a:srgbClr val="FF7C8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Capsules</Template>
  <TotalTime>7705</TotalTime>
  <Words>6035</Words>
  <Application>Microsoft Office PowerPoint</Application>
  <PresentationFormat>全屏显示(4:3)</PresentationFormat>
  <Paragraphs>887</Paragraphs>
  <Slides>72</Slides>
  <Notes>23</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72</vt:i4>
      </vt:variant>
    </vt:vector>
  </HeadingPairs>
  <TitlesOfParts>
    <vt:vector size="81" baseType="lpstr">
      <vt:lpstr>楷体</vt:lpstr>
      <vt:lpstr>Arial</vt:lpstr>
      <vt:lpstr>Calibri</vt:lpstr>
      <vt:lpstr>Comic Sans MS</vt:lpstr>
      <vt:lpstr>Symbol</vt:lpstr>
      <vt:lpstr>Times New Roman</vt:lpstr>
      <vt:lpstr>Wingdings</vt:lpstr>
      <vt:lpstr>Wingdings 3</vt:lpstr>
      <vt:lpstr>Capsules</vt:lpstr>
      <vt:lpstr>Chapter 3.3</vt:lpstr>
      <vt:lpstr>Question</vt:lpstr>
      <vt:lpstr>Essential Concepts</vt:lpstr>
      <vt:lpstr>Artificial Intelligence</vt:lpstr>
      <vt:lpstr>Study Case</vt:lpstr>
      <vt:lpstr>A Motivation Example</vt:lpstr>
      <vt:lpstr>We start with a book …</vt:lpstr>
      <vt:lpstr>Bookstore database</vt:lpstr>
      <vt:lpstr>Graph Representation</vt:lpstr>
      <vt:lpstr>Same book in French …</vt:lpstr>
      <vt:lpstr>Bookstore database</vt:lpstr>
      <vt:lpstr>Graph Representation</vt:lpstr>
      <vt:lpstr>Data Merging</vt:lpstr>
      <vt:lpstr>Data Merging (2)</vt:lpstr>
      <vt:lpstr>Start making queries</vt:lpstr>
      <vt:lpstr>And more can be done …</vt:lpstr>
      <vt:lpstr>Data Merging (3)</vt:lpstr>
      <vt:lpstr>Enables richer queries …</vt:lpstr>
      <vt:lpstr>Keep Merging with other databases</vt:lpstr>
      <vt:lpstr>Merge with Wikipedia data</vt:lpstr>
      <vt:lpstr>Merge with Wikipedia data (2)</vt:lpstr>
      <vt:lpstr>Merge with Wikipedia data (3)</vt:lpstr>
      <vt:lpstr>Furthermore …</vt:lpstr>
      <vt:lpstr>A Cure to your lazy</vt:lpstr>
      <vt:lpstr>Examples in our daily life …</vt:lpstr>
      <vt:lpstr>B2C Electronic Commerce</vt:lpstr>
      <vt:lpstr>Shopbot.com.au</vt:lpstr>
      <vt:lpstr>Manmanbuy.com</vt:lpstr>
      <vt:lpstr>Limitations of Shopbots</vt:lpstr>
      <vt:lpstr>Software Agents</vt:lpstr>
      <vt:lpstr>Lecture Outline</vt:lpstr>
      <vt:lpstr>Semantic Web Technologies</vt:lpstr>
      <vt:lpstr>When we read a web page ...</vt:lpstr>
      <vt:lpstr>When machines read …</vt:lpstr>
      <vt:lpstr>On HTML</vt:lpstr>
      <vt:lpstr>Description with tags</vt:lpstr>
      <vt:lpstr>Explicit Metadata</vt:lpstr>
      <vt:lpstr>XML to rescue … ?</vt:lpstr>
      <vt:lpstr>Too young too simple</vt:lpstr>
      <vt:lpstr>XML Schema helps</vt:lpstr>
      <vt:lpstr>But there are many schemas</vt:lpstr>
      <vt:lpstr>There’s no way to relate them</vt:lpstr>
      <vt:lpstr>An ontology level is needed</vt:lpstr>
      <vt:lpstr>Ontology</vt:lpstr>
      <vt:lpstr>Ontology (2)</vt:lpstr>
      <vt:lpstr>A toy Example</vt:lpstr>
      <vt:lpstr>Components of ontologies</vt:lpstr>
      <vt:lpstr>Components of ontologies (2)</vt:lpstr>
      <vt:lpstr>Web Ontology Languages</vt:lpstr>
      <vt:lpstr>Web Ontology Languages (2)</vt:lpstr>
      <vt:lpstr>Logic &amp; Inference</vt:lpstr>
      <vt:lpstr>Example</vt:lpstr>
      <vt:lpstr>Logic vs. Ontologies</vt:lpstr>
      <vt:lpstr>Software Agents</vt:lpstr>
      <vt:lpstr>Lecture Outline</vt:lpstr>
      <vt:lpstr>A Layered Approach</vt:lpstr>
      <vt:lpstr>The Layer Tower</vt:lpstr>
      <vt:lpstr>URIs/IRIs as foundation</vt:lpstr>
      <vt:lpstr>URIs and QNames</vt:lpstr>
      <vt:lpstr>Semantic Web Layers</vt:lpstr>
      <vt:lpstr>Semantic Web Layers (2)</vt:lpstr>
      <vt:lpstr>Semantic Web as Web of Data</vt:lpstr>
      <vt:lpstr>Semantic Web from Two Perspectives</vt:lpstr>
      <vt:lpstr>Content </vt:lpstr>
      <vt:lpstr>XML (Extensible Markup Language)</vt:lpstr>
      <vt:lpstr>RDF (Resource Description Framework)</vt:lpstr>
      <vt:lpstr>OWL (Web Ontology Language)</vt:lpstr>
      <vt:lpstr>Knowledge Graph</vt:lpstr>
      <vt:lpstr>Google Knowledge Graph</vt:lpstr>
      <vt:lpstr>Facebook Graph Search</vt:lpstr>
      <vt:lpstr>Acemap Knowledge Graph</vt:lpstr>
      <vt:lpstr>Knowledge Graph</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Discussion of Some Intuitions of Defeasible Reasoning</dc:title>
  <dc:creator>ics</dc:creator>
  <cp:lastModifiedBy>Icey</cp:lastModifiedBy>
  <cp:revision>359</cp:revision>
  <cp:lastPrinted>2012-02-07T15:35:50Z</cp:lastPrinted>
  <dcterms:created xsi:type="dcterms:W3CDTF">2009-02-02T21:23:45Z</dcterms:created>
  <dcterms:modified xsi:type="dcterms:W3CDTF">2021-10-18T16:43:50Z</dcterms:modified>
</cp:coreProperties>
</file>

<file path=docProps/thumbnail.jpeg>
</file>